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9"/>
  </p:notes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94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pl-PL" altLang="pl-PL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pl-PL" altLang="pl-PL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pl-PL" altLang="pl-PL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7649DF36-C259-42E7-8F76-2B69521EBE1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355834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48C599-4F99-4F7B-8483-7D1FB21D9209}" type="slidenum">
              <a:rPr lang="pl-PL" altLang="pl-PL"/>
              <a:pPr/>
              <a:t>1</a:t>
            </a:fld>
            <a:endParaRPr lang="pl-PL" altLang="pl-PL"/>
          </a:p>
        </p:txBody>
      </p:sp>
      <p:sp>
        <p:nvSpPr>
          <p:cNvPr id="10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2795A01-4291-45D9-9207-EBE946B8B938}" type="slidenum">
              <a:rPr lang="pl-PL" altLang="pl-PL"/>
              <a:pPr/>
              <a:t>2</a:t>
            </a:fld>
            <a:endParaRPr lang="pl-PL" altLang="pl-PL"/>
          </a:p>
        </p:txBody>
      </p:sp>
      <p:sp>
        <p:nvSpPr>
          <p:cNvPr id="11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pl-PL" altLang="pl-PL" sz="2000">
              <a:latin typeface="Arial" charset="0"/>
              <a:ea typeface="SimSun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392E2D7-DFD4-4369-9AE2-763E0645C0E8}" type="slidenum">
              <a:rPr lang="pl-PL" altLang="pl-PL"/>
              <a:pPr/>
              <a:t>3</a:t>
            </a:fld>
            <a:endParaRPr lang="pl-PL" altLang="pl-PL"/>
          </a:p>
        </p:txBody>
      </p:sp>
      <p:sp>
        <p:nvSpPr>
          <p:cNvPr id="12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pl-PL" altLang="pl-PL" sz="2000">
              <a:latin typeface="Arial" charset="0"/>
              <a:ea typeface="SimSun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6153B9-EA79-4497-AB5D-F9F24C767A88}" type="slidenum">
              <a:rPr lang="pl-PL" altLang="pl-PL"/>
              <a:pPr/>
              <a:t>4</a:t>
            </a:fld>
            <a:endParaRPr lang="pl-PL" altLang="pl-PL"/>
          </a:p>
        </p:txBody>
      </p:sp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pl-PL" altLang="pl-PL" sz="2000">
              <a:latin typeface="Arial" charset="0"/>
              <a:ea typeface="SimSun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079165-A488-456A-95A7-BBC962CD7F22}" type="slidenum">
              <a:rPr lang="pl-PL" altLang="pl-PL"/>
              <a:pPr/>
              <a:t>5</a:t>
            </a:fld>
            <a:endParaRPr lang="pl-PL" altLang="pl-PL"/>
          </a:p>
        </p:txBody>
      </p:sp>
      <p:sp>
        <p:nvSpPr>
          <p:cNvPr id="14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pl-PL" altLang="pl-PL" sz="2000">
              <a:latin typeface="Arial" charset="0"/>
              <a:ea typeface="SimSun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9F6CC55-C745-45CB-BBCF-50437995135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66494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D8ED3C7-A856-471F-94E9-2593BFAB8A5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5928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28337F-D67A-4D6A-87D4-A59B05598EC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0623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33A7483-435D-423F-9A88-AF758D195EF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38147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stopki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31D5A44-CAA5-4836-8F7F-9AC7050DADB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40660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A8F991-8D19-42B5-A026-3E2D11960B9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45935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D5E7F06-CBA3-4073-BA3D-B80341693D8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76611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DE894BE-DEAD-4390-BA6A-90DA8CE367C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9356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AF4273-4948-414F-ADE8-EF15DC46F1E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53312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F6D398B-6D1B-4F29-A0B1-3F3899A2B53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3062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600075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600075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00D8BFB-41D4-4556-85B9-B901C744FEA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8054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B9BD602-CD36-4212-BA92-748AC354480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65310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69BA9C-47AF-49D5-B7F1-3C332FE248A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5285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586F36E-84AB-4A64-BA55-6C3E46B6D79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89637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F0D9E4B-72F1-46CA-9A74-4E90CD47BD5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1481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stopki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27B395B-4922-4F8A-BAFD-ED25D56C281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66088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BC2B866-0339-4F92-8208-55CC3E91F07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594074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6E992B6-0E7F-43D6-9606-22F3476FC49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27388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3360789-4115-45B9-91D8-402A872A402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343812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05108D5-A69D-43A7-B3C3-D3177C4A1B6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246977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8E4B31-DDB1-4943-B556-F0F76895D15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43063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85628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628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7F3A9B8-057A-48E5-BF81-B16A86740C4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986235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92F77F8-DFC5-4B14-8EFB-A8595798FB6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407034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A9C0B2-8593-4499-BE73-B8165D34FA7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407745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6C275C2-B542-4869-8ACB-D3041114E98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794182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0AADFE7-1065-4EBA-9AD3-830C6A4FA66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757808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stopki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06E6DAB-B683-4147-8A54-3D65433D2CE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183377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E906D6-2AE7-4DF6-A7F3-857D047C5D8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822580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ED8D4FB-5B2B-4498-AF23-FF0A58C6CA3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54799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963800D-4F8E-47BD-AB98-D2CF09D3CEE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26204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32F0D3-2100-4D7E-ABCC-85AF0E8AE61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796890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8C35F81-B53B-429F-A326-98C38F22E0B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300169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FB776E8-A8B8-4E7A-AA00-8AA3AF1E32D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88179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tytułuClick to edit Master title style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fld id="{5A85884D-34E8-4024-9BF8-6F089A7E89A9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16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konspektu</a:t>
            </a:r>
          </a:p>
          <a:p>
            <a:pPr lvl="1"/>
            <a:r>
              <a:rPr lang="en-GB" altLang="pl-PL" smtClean="0"/>
              <a:t>Drugi poziom konspektu</a:t>
            </a:r>
          </a:p>
          <a:p>
            <a:pPr lvl="2"/>
            <a:r>
              <a:rPr lang="en-GB" altLang="pl-PL" smtClean="0"/>
              <a:t>Trzeci poziom konspektu</a:t>
            </a:r>
          </a:p>
          <a:p>
            <a:pPr lvl="3"/>
            <a:r>
              <a:rPr lang="en-GB" altLang="pl-PL" smtClean="0"/>
              <a:t>Czwarty poziom konspektu</a:t>
            </a:r>
          </a:p>
          <a:p>
            <a:pPr lvl="4"/>
            <a:r>
              <a:rPr lang="en-GB" altLang="pl-PL" smtClean="0"/>
              <a:t>Piąty poziom konspektu</a:t>
            </a:r>
          </a:p>
          <a:p>
            <a:pPr lvl="4"/>
            <a:r>
              <a:rPr lang="en-GB" altLang="pl-PL" smtClean="0"/>
              <a:t>Szósty poziom konspektu</a:t>
            </a:r>
          </a:p>
          <a:p>
            <a:pPr lvl="4"/>
            <a:r>
              <a:rPr lang="en-GB" altLang="pl-PL" smtClean="0"/>
              <a:t>Siódmy poziom konspektu</a:t>
            </a:r>
          </a:p>
          <a:p>
            <a:pPr lvl="4"/>
            <a:r>
              <a:rPr lang="en-GB" altLang="pl-PL" smtClean="0"/>
              <a:t>Ósmy poziom konspektu</a:t>
            </a:r>
          </a:p>
          <a:p>
            <a:pPr lvl="4"/>
            <a:r>
              <a:rPr lang="en-GB" altLang="pl-PL" smtClean="0"/>
              <a:t>Dziewiąty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dt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9pPr>
    </p:titleStyle>
    <p:bodyStyle>
      <a:lvl1pPr marL="342900" indent="-342900" algn="l" defTabSz="449263" rtl="0" fontAlgn="base" hangingPunct="0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Text Box 1"/>
          <p:cNvSpPr txBox="1">
            <a:spLocks noChangeArrowheads="1"/>
          </p:cNvSpPr>
          <p:nvPr/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fld id="{171882CC-6C96-4F2C-9B95-C75CC2118151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tytułu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16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konspektu</a:t>
            </a:r>
          </a:p>
          <a:p>
            <a:pPr lvl="1"/>
            <a:r>
              <a:rPr lang="en-GB" altLang="pl-PL" smtClean="0"/>
              <a:t>Drugi poziom konspektu</a:t>
            </a:r>
          </a:p>
          <a:p>
            <a:pPr lvl="2"/>
            <a:r>
              <a:rPr lang="en-GB" altLang="pl-PL" smtClean="0"/>
              <a:t>Trzeci poziom konspektu</a:t>
            </a:r>
          </a:p>
          <a:p>
            <a:pPr lvl="3"/>
            <a:r>
              <a:rPr lang="en-GB" altLang="pl-PL" smtClean="0"/>
              <a:t>Czwarty poziom konspektu</a:t>
            </a:r>
          </a:p>
          <a:p>
            <a:pPr lvl="4"/>
            <a:r>
              <a:rPr lang="en-GB" altLang="pl-PL" smtClean="0"/>
              <a:t>Piąty poziom konspektu</a:t>
            </a:r>
          </a:p>
          <a:p>
            <a:pPr lvl="4"/>
            <a:r>
              <a:rPr lang="en-GB" altLang="pl-PL" smtClean="0"/>
              <a:t>Szósty poziom konspektu</a:t>
            </a:r>
          </a:p>
          <a:p>
            <a:pPr lvl="4"/>
            <a:r>
              <a:rPr lang="en-GB" altLang="pl-PL" smtClean="0"/>
              <a:t>Siódmy poziom konspektu</a:t>
            </a:r>
          </a:p>
          <a:p>
            <a:pPr lvl="4"/>
            <a:r>
              <a:rPr lang="en-GB" altLang="pl-PL" smtClean="0"/>
              <a:t>Ósmy poziom konspektu</a:t>
            </a:r>
          </a:p>
          <a:p>
            <a:pPr lvl="4"/>
            <a:r>
              <a:rPr lang="en-GB" altLang="pl-PL" smtClean="0"/>
              <a:t>Dziewiąty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dt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9pPr>
    </p:titleStyle>
    <p:bodyStyle>
      <a:lvl1pPr marL="342900" indent="-342900" algn="l" defTabSz="449263" rtl="0" fontAlgn="base" hangingPunct="0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tytułuClick to edit Master 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konspektu</a:t>
            </a:r>
          </a:p>
          <a:p>
            <a:pPr lvl="1"/>
            <a:r>
              <a:rPr lang="en-GB" altLang="pl-PL" smtClean="0"/>
              <a:t>Drugi poziom konspektu</a:t>
            </a:r>
          </a:p>
          <a:p>
            <a:pPr lvl="2"/>
            <a:r>
              <a:rPr lang="en-GB" altLang="pl-PL" smtClean="0"/>
              <a:t>Trzeci poziom konspektu</a:t>
            </a:r>
          </a:p>
          <a:p>
            <a:pPr lvl="3"/>
            <a:r>
              <a:rPr lang="en-GB" altLang="pl-PL" smtClean="0"/>
              <a:t>Czwarty poziom konspektu</a:t>
            </a:r>
          </a:p>
          <a:p>
            <a:pPr lvl="4"/>
            <a:r>
              <a:rPr lang="en-GB" altLang="pl-PL" smtClean="0"/>
              <a:t>Piąty poziom konspektu</a:t>
            </a:r>
          </a:p>
          <a:p>
            <a:pPr lvl="4"/>
            <a:r>
              <a:rPr lang="en-GB" altLang="pl-PL" smtClean="0"/>
              <a:t>Szósty poziom konspektu</a:t>
            </a:r>
          </a:p>
          <a:p>
            <a:pPr lvl="4"/>
            <a:r>
              <a:rPr lang="en-GB" altLang="pl-PL" smtClean="0"/>
              <a:t>Siódmy poziom konspektu</a:t>
            </a:r>
          </a:p>
          <a:p>
            <a:pPr lvl="4"/>
            <a:r>
              <a:rPr lang="en-GB" altLang="pl-PL" smtClean="0"/>
              <a:t>Ósmy poziom konspektu</a:t>
            </a:r>
          </a:p>
          <a:p>
            <a:pPr lvl="0"/>
            <a:r>
              <a:rPr lang="en-GB" altLang="pl-PL" smtClean="0"/>
              <a:t>Dziewiąty poziom konspektuClick to edit Master text styles</a:t>
            </a:r>
          </a:p>
          <a:p>
            <a:pPr lvl="0"/>
            <a:r>
              <a:rPr lang="en-GB" altLang="pl-PL" smtClean="0"/>
              <a:t>Second level</a:t>
            </a:r>
          </a:p>
          <a:p>
            <a:pPr lvl="0"/>
            <a:r>
              <a:rPr lang="en-GB" altLang="pl-PL" smtClean="0"/>
              <a:t>Third level</a:t>
            </a:r>
          </a:p>
          <a:p>
            <a:pPr lvl="0"/>
            <a:r>
              <a:rPr lang="en-GB" altLang="pl-PL" smtClean="0"/>
              <a:t>Fourth level</a:t>
            </a:r>
          </a:p>
          <a:p>
            <a:pPr lvl="0"/>
            <a:r>
              <a:rPr lang="en-GB" altLang="pl-PL" smtClean="0"/>
              <a:t>Fifth level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pl-PL" altLang="pl-PL"/>
              <a:t>strategie post.logoped.jb02.pptx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fld id="{B2065261-5649-49E5-B451-8BA6E3881D5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Arial" charset="0"/>
          <a:ea typeface="SimSun" charset="-122"/>
        </a:defRPr>
      </a:lvl9pPr>
    </p:titleStyle>
    <p:bodyStyle>
      <a:lvl1pPr marL="342900" indent="-342900" algn="l" defTabSz="449263" rtl="0" fontAlgn="base" hangingPunct="0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66725" y="2708275"/>
            <a:ext cx="8229600" cy="1143000"/>
          </a:xfrm>
          <a:prstGeom prst="rect">
            <a:avLst/>
          </a:prstGeom>
          <a:solidFill>
            <a:srgbClr val="6286BA"/>
          </a:solidFill>
          <a:ln w="9360">
            <a:solidFill>
              <a:srgbClr val="2929B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 hangingPunct="1">
              <a:lnSpc>
                <a:spcPct val="100000"/>
              </a:lnSpc>
            </a:pPr>
            <a:r>
              <a:rPr lang="pl-PL" altLang="pl-PL" sz="3200" b="1">
                <a:solidFill>
                  <a:srgbClr val="FFFFFF"/>
                </a:solidFill>
                <a:latin typeface="Times New Roman" pitchFamily="16" charset="0"/>
              </a:rPr>
              <a:t>Metoda Dyna-Lingua M.S.</a:t>
            </a: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66725" y="5975350"/>
            <a:ext cx="8208963" cy="765175"/>
          </a:xfrm>
          <a:prstGeom prst="rect">
            <a:avLst/>
          </a:prstGeom>
          <a:solidFill>
            <a:srgbClr val="FFFFFF"/>
          </a:solidFill>
          <a:ln w="2556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 hangingPunct="1">
              <a:lnSpc>
                <a:spcPct val="100000"/>
              </a:lnSpc>
            </a:pPr>
            <a:r>
              <a:rPr lang="pl-PL" altLang="pl-PL" sz="1000" dirty="0" smtClean="0">
                <a:latin typeface="Times New Roman" pitchFamily="16" charset="0"/>
              </a:rPr>
              <a:t>Materiały </a:t>
            </a:r>
            <a:r>
              <a:rPr lang="pl-PL" altLang="pl-PL" sz="1000" dirty="0">
                <a:latin typeface="Times New Roman" pitchFamily="16" charset="0"/>
              </a:rPr>
              <a:t>wykorzystane </a:t>
            </a:r>
            <a:r>
              <a:rPr lang="pl-PL" altLang="pl-PL" sz="1000" dirty="0" smtClean="0">
                <a:latin typeface="Times New Roman" pitchFamily="16" charset="0"/>
              </a:rPr>
              <a:t>w </a:t>
            </a:r>
            <a:r>
              <a:rPr lang="pl-PL" altLang="pl-PL" sz="1000" dirty="0">
                <a:latin typeface="Times New Roman" pitchFamily="16" charset="0"/>
              </a:rPr>
              <a:t>prezentacji pochodzą z książki: Metoda terapeutyczna Dyna-Lingua, MS. w leczeniu autyzmu, Red. </a:t>
            </a:r>
            <a:r>
              <a:rPr lang="pl-PL" altLang="pl-PL" sz="1000" dirty="0" err="1">
                <a:latin typeface="Times New Roman" pitchFamily="16" charset="0"/>
              </a:rPr>
              <a:t>Młynarksa</a:t>
            </a:r>
            <a:r>
              <a:rPr lang="pl-PL" altLang="pl-PL" sz="1000" dirty="0">
                <a:latin typeface="Times New Roman" pitchFamily="16" charset="0"/>
              </a:rPr>
              <a:t> M., </a:t>
            </a:r>
            <a:r>
              <a:rPr lang="pl-PL" altLang="pl-PL" sz="1000" dirty="0" err="1">
                <a:latin typeface="Times New Roman" pitchFamily="16" charset="0"/>
              </a:rPr>
              <a:t>Smereka</a:t>
            </a:r>
            <a:r>
              <a:rPr lang="pl-PL" altLang="pl-PL" sz="1000" dirty="0">
                <a:latin typeface="Times New Roman" pitchFamily="16" charset="0"/>
              </a:rPr>
              <a:t> T., Wrocław 2011, Wydawnictwo </a:t>
            </a:r>
            <a:r>
              <a:rPr lang="pl-PL" altLang="pl-PL" sz="1000" dirty="0" err="1">
                <a:latin typeface="Times New Roman" pitchFamily="16" charset="0"/>
              </a:rPr>
              <a:t>Mkwadrat</a:t>
            </a:r>
            <a:endParaRPr lang="pl-PL" altLang="pl-PL" sz="1000" dirty="0">
              <a:latin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66725" y="1700213"/>
            <a:ext cx="8208963" cy="3743325"/>
          </a:xfrm>
          <a:prstGeom prst="rect">
            <a:avLst/>
          </a:prstGeom>
          <a:solidFill>
            <a:srgbClr val="FFFFFF"/>
          </a:solidFill>
          <a:ln w="2556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just" hangingPunct="1">
              <a:lnSpc>
                <a:spcPct val="100000"/>
              </a:lnSpc>
            </a:pPr>
            <a:r>
              <a:rPr lang="pl-PL" altLang="pl-PL" sz="3200" dirty="0">
                <a:latin typeface="Times New Roman" pitchFamily="16" charset="0"/>
              </a:rPr>
              <a:t>Intensywna praca nad mową i myśleniem osób z zaburzeniami mowy na tle autyzmu i ćwiczenie świadomości gramatycznej we wszystkich aspektach języka. Praktycznym przejawem tego działania jest umiejętność budowania zdań uporządkowanych gramatycznie.</a:t>
            </a:r>
          </a:p>
          <a:p>
            <a:pPr algn="just" hangingPunct="1">
              <a:lnSpc>
                <a:spcPct val="100000"/>
              </a:lnSpc>
            </a:pPr>
            <a:endParaRPr lang="pl-PL" altLang="pl-PL" sz="1400" b="1" dirty="0">
              <a:latin typeface="Times New Roman" pitchFamily="16" charset="0"/>
            </a:endParaRPr>
          </a:p>
          <a:p>
            <a:pPr algn="just" hangingPunct="1">
              <a:lnSpc>
                <a:spcPct val="100000"/>
              </a:lnSpc>
            </a:pPr>
            <a:r>
              <a:rPr lang="pl-PL" altLang="pl-PL" sz="3200" b="1" dirty="0">
                <a:latin typeface="Times New Roman" pitchFamily="16" charset="0"/>
              </a:rPr>
              <a:t>Celem terapii jest</a:t>
            </a:r>
            <a:r>
              <a:rPr lang="pl-PL" altLang="pl-PL" sz="3200" dirty="0">
                <a:latin typeface="Times New Roman" pitchFamily="16" charset="0"/>
              </a:rPr>
              <a:t> osiągnięcie kompetencji komunikacyjnej połączonej z kompetencją mentalistyczną. </a:t>
            </a: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57200" y="304800"/>
            <a:ext cx="8229600" cy="1143000"/>
          </a:xfrm>
          <a:prstGeom prst="rect">
            <a:avLst/>
          </a:prstGeom>
          <a:solidFill>
            <a:srgbClr val="6286BA"/>
          </a:solidFill>
          <a:ln w="9360">
            <a:solidFill>
              <a:srgbClr val="2929B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 hangingPunct="1">
              <a:lnSpc>
                <a:spcPct val="100000"/>
              </a:lnSpc>
            </a:pPr>
            <a:r>
              <a:rPr lang="pl-PL" altLang="pl-PL" sz="3200" b="1">
                <a:solidFill>
                  <a:srgbClr val="FFFFFF"/>
                </a:solidFill>
                <a:latin typeface="Times New Roman" pitchFamily="16" charset="0"/>
              </a:rPr>
              <a:t>WPROWADZENIE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971550" y="6308725"/>
            <a:ext cx="720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5" name="Symbol zastępczy stopki 1"/>
          <p:cNvSpPr>
            <a:spLocks noGrp="1"/>
          </p:cNvSpPr>
          <p:nvPr/>
        </p:nvSpPr>
        <p:spPr bwMode="auto">
          <a:xfrm>
            <a:off x="232569" y="6432550"/>
            <a:ext cx="8677274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l" defTabSz="449263" rtl="0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 kern="1200">
                <a:solidFill>
                  <a:srgbClr val="000000"/>
                </a:solidFill>
                <a:latin typeface="+mn-lt"/>
                <a:ea typeface="SimSun" charset="-122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 algn="ctr"/>
            <a:r>
              <a:rPr lang="pl-PL" altLang="pl-PL" sz="1000" dirty="0" smtClean="0"/>
              <a:t>Oprac. Elżbieta </a:t>
            </a:r>
            <a:r>
              <a:rPr lang="pl-PL" altLang="pl-PL" sz="1000" dirty="0" err="1" smtClean="0"/>
              <a:t>Satryjan</a:t>
            </a:r>
            <a:r>
              <a:rPr lang="pl-PL" altLang="pl-PL" sz="1000" dirty="0" smtClean="0"/>
              <a:t>. Materiały wykorzystane </a:t>
            </a:r>
            <a:r>
              <a:rPr lang="pl-PL" altLang="pl-PL" sz="1000" dirty="0" smtClean="0"/>
              <a:t>w </a:t>
            </a:r>
            <a:r>
              <a:rPr lang="pl-PL" altLang="pl-PL" sz="1000" dirty="0" smtClean="0"/>
              <a:t>prezentacji pochodzą z książki: Metoda terapeutyczna Dyna-Lingua, MS. w leczeniu autyzmu, Red. </a:t>
            </a:r>
            <a:r>
              <a:rPr lang="pl-PL" altLang="pl-PL" sz="1000" dirty="0" err="1" smtClean="0"/>
              <a:t>Młynarksa</a:t>
            </a:r>
            <a:r>
              <a:rPr lang="pl-PL" altLang="pl-PL" sz="1000" dirty="0" smtClean="0"/>
              <a:t> M., </a:t>
            </a:r>
            <a:r>
              <a:rPr lang="pl-PL" altLang="pl-PL" sz="1000" dirty="0" err="1" smtClean="0"/>
              <a:t>Smereka</a:t>
            </a:r>
            <a:r>
              <a:rPr lang="pl-PL" altLang="pl-PL" sz="1000" dirty="0" smtClean="0"/>
              <a:t> T., Wrocław 2011, Wydawnictwo </a:t>
            </a:r>
            <a:r>
              <a:rPr lang="pl-PL" altLang="pl-PL" sz="1000" dirty="0" err="1" smtClean="0"/>
              <a:t>Mkwadrat</a:t>
            </a:r>
            <a:r>
              <a:rPr lang="pl-PL" altLang="pl-PL" sz="1000" dirty="0" smtClean="0"/>
              <a:t> </a:t>
            </a:r>
            <a:endParaRPr lang="pl-PL" altLang="pl-PL" sz="1000" dirty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790575" y="2016125"/>
            <a:ext cx="8208963" cy="3743325"/>
          </a:xfrm>
          <a:prstGeom prst="rect">
            <a:avLst/>
          </a:prstGeom>
          <a:solidFill>
            <a:srgbClr val="FFFFFF"/>
          </a:solidFill>
          <a:ln w="2556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/>
          <a:lstStyle>
            <a:lvl1pPr marL="342900" indent="-341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just" hangingPunct="1">
              <a:lnSpc>
                <a:spcPct val="100000"/>
              </a:lnSpc>
            </a:pPr>
            <a:r>
              <a:rPr lang="pl-PL" altLang="pl-PL" sz="3200">
                <a:latin typeface="Times New Roman" pitchFamily="16" charset="0"/>
              </a:rPr>
              <a:t>W terapii wykorzystywane są zachowania komunikacyjne:</a:t>
            </a:r>
          </a:p>
          <a:p>
            <a:pPr algn="just" hangingPunct="1">
              <a:lnSpc>
                <a:spcPct val="100000"/>
              </a:lnSpc>
              <a:buFont typeface="Arial" charset="0"/>
              <a:buChar char="•"/>
            </a:pPr>
            <a:r>
              <a:rPr lang="pl-PL" altLang="pl-PL" sz="3200">
                <a:latin typeface="Times New Roman" pitchFamily="16" charset="0"/>
              </a:rPr>
              <a:t>Mimika</a:t>
            </a:r>
          </a:p>
          <a:p>
            <a:pPr algn="just" hangingPunct="1">
              <a:lnSpc>
                <a:spcPct val="100000"/>
              </a:lnSpc>
              <a:buFont typeface="Arial" charset="0"/>
              <a:buChar char="•"/>
            </a:pPr>
            <a:r>
              <a:rPr lang="pl-PL" altLang="pl-PL" sz="3200">
                <a:latin typeface="Times New Roman" pitchFamily="16" charset="0"/>
              </a:rPr>
              <a:t>Gesty naturalne</a:t>
            </a:r>
          </a:p>
          <a:p>
            <a:pPr algn="just" hangingPunct="1">
              <a:lnSpc>
                <a:spcPct val="100000"/>
              </a:lnSpc>
              <a:buFont typeface="Arial" charset="0"/>
              <a:buChar char="•"/>
            </a:pPr>
            <a:r>
              <a:rPr lang="pl-PL" altLang="pl-PL" sz="3200">
                <a:latin typeface="Times New Roman" pitchFamily="16" charset="0"/>
              </a:rPr>
              <a:t>Emocje</a:t>
            </a:r>
          </a:p>
          <a:p>
            <a:pPr algn="just" hangingPunct="1">
              <a:lnSpc>
                <a:spcPct val="100000"/>
              </a:lnSpc>
              <a:buFont typeface="Arial" charset="0"/>
              <a:buChar char="•"/>
            </a:pPr>
            <a:r>
              <a:rPr lang="pl-PL" altLang="pl-PL" sz="3200">
                <a:latin typeface="Times New Roman" pitchFamily="16" charset="0"/>
              </a:rPr>
              <a:t>Zachowania pozajęzykowe niewerbalne</a:t>
            </a:r>
          </a:p>
          <a:p>
            <a:pPr algn="just" hangingPunct="1">
              <a:lnSpc>
                <a:spcPct val="100000"/>
              </a:lnSpc>
              <a:buFont typeface="Arial" charset="0"/>
              <a:buChar char="•"/>
            </a:pPr>
            <a:r>
              <a:rPr lang="pl-PL" altLang="pl-PL" sz="3200">
                <a:latin typeface="Times New Roman" pitchFamily="16" charset="0"/>
              </a:rPr>
              <a:t>Konwersacja</a:t>
            </a: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57200" y="304800"/>
            <a:ext cx="8229600" cy="1143000"/>
          </a:xfrm>
          <a:prstGeom prst="rect">
            <a:avLst/>
          </a:prstGeom>
          <a:solidFill>
            <a:srgbClr val="6286BA"/>
          </a:solidFill>
          <a:ln w="9360">
            <a:solidFill>
              <a:srgbClr val="2929B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 hangingPunct="1">
              <a:lnSpc>
                <a:spcPct val="100000"/>
              </a:lnSpc>
            </a:pPr>
            <a:r>
              <a:rPr lang="pl-PL" altLang="pl-PL" sz="3200" b="1">
                <a:solidFill>
                  <a:srgbClr val="FFFFFF"/>
                </a:solidFill>
                <a:latin typeface="Times New Roman" pitchFamily="16" charset="0"/>
              </a:rPr>
              <a:t>WPROWADZENIE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971550" y="6308725"/>
            <a:ext cx="720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5" name="Symbol zastępczy stopki 1"/>
          <p:cNvSpPr>
            <a:spLocks noGrp="1"/>
          </p:cNvSpPr>
          <p:nvPr/>
        </p:nvSpPr>
        <p:spPr bwMode="auto">
          <a:xfrm>
            <a:off x="233363" y="6384925"/>
            <a:ext cx="8677274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l" defTabSz="449263" rtl="0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 kern="1200">
                <a:solidFill>
                  <a:srgbClr val="000000"/>
                </a:solidFill>
                <a:latin typeface="+mn-lt"/>
                <a:ea typeface="SimSun" charset="-122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 algn="ctr"/>
            <a:r>
              <a:rPr lang="pl-PL" altLang="pl-PL" sz="1000" dirty="0" smtClean="0"/>
              <a:t>Oprac. Elżbieta </a:t>
            </a:r>
            <a:r>
              <a:rPr lang="pl-PL" altLang="pl-PL" sz="1000" dirty="0" err="1" smtClean="0"/>
              <a:t>Satryjan</a:t>
            </a:r>
            <a:r>
              <a:rPr lang="pl-PL" altLang="pl-PL" sz="1000" dirty="0" smtClean="0"/>
              <a:t>. Materiały wykorzystane </a:t>
            </a:r>
            <a:r>
              <a:rPr lang="pl-PL" altLang="pl-PL" sz="1000" dirty="0" smtClean="0"/>
              <a:t>w </a:t>
            </a:r>
            <a:r>
              <a:rPr lang="pl-PL" altLang="pl-PL" sz="1000" dirty="0" smtClean="0"/>
              <a:t>prezentacji pochodzą z książki: Metoda terapeutyczna Dyna-Lingua, MS. w leczeniu autyzmu, Red. </a:t>
            </a:r>
            <a:r>
              <a:rPr lang="pl-PL" altLang="pl-PL" sz="1000" dirty="0" err="1" smtClean="0"/>
              <a:t>Młynarksa</a:t>
            </a:r>
            <a:r>
              <a:rPr lang="pl-PL" altLang="pl-PL" sz="1000" dirty="0" smtClean="0"/>
              <a:t> M., </a:t>
            </a:r>
            <a:r>
              <a:rPr lang="pl-PL" altLang="pl-PL" sz="1000" dirty="0" err="1" smtClean="0"/>
              <a:t>Smereka</a:t>
            </a:r>
            <a:r>
              <a:rPr lang="pl-PL" altLang="pl-PL" sz="1000" dirty="0" smtClean="0"/>
              <a:t> T., Wrocław 2011, Wydawnictwo </a:t>
            </a:r>
            <a:r>
              <a:rPr lang="pl-PL" altLang="pl-PL" sz="1000" dirty="0" err="1" smtClean="0"/>
              <a:t>Mkwadrat</a:t>
            </a:r>
            <a:r>
              <a:rPr lang="pl-PL" altLang="pl-PL" sz="1000" dirty="0" smtClean="0"/>
              <a:t> </a:t>
            </a:r>
            <a:endParaRPr lang="pl-PL" altLang="pl-PL" sz="1000" dirty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60363" y="1497452"/>
            <a:ext cx="8640762" cy="4787900"/>
          </a:xfrm>
          <a:prstGeom prst="rect">
            <a:avLst/>
          </a:prstGeom>
          <a:solidFill>
            <a:srgbClr val="FFFFFF"/>
          </a:solidFill>
          <a:ln w="2556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just"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 b="1" dirty="0">
                <a:latin typeface="Times New Roman" pitchFamily="16" charset="0"/>
              </a:rPr>
              <a:t>Terapia integrująca</a:t>
            </a:r>
          </a:p>
          <a:p>
            <a:pPr algn="just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pl-PL" altLang="pl-PL" sz="2200" b="1" dirty="0">
                <a:latin typeface="Times New Roman" pitchFamily="16" charset="0"/>
              </a:rPr>
              <a:t>Cel: </a:t>
            </a:r>
            <a:r>
              <a:rPr lang="pl-PL" altLang="pl-PL" sz="2200" dirty="0">
                <a:latin typeface="Times New Roman" pitchFamily="16" charset="0"/>
              </a:rPr>
              <a:t>uzyskanie zadowalającego poziomu rozumienia mowy.</a:t>
            </a:r>
          </a:p>
          <a:p>
            <a:pPr algn="just" hangingPunct="1">
              <a:lnSpc>
                <a:spcPct val="100000"/>
              </a:lnSpc>
              <a:buClrTx/>
              <a:buSzTx/>
              <a:buFontTx/>
              <a:buNone/>
            </a:pPr>
            <a:endParaRPr lang="pl-PL" altLang="pl-PL" sz="2200" dirty="0">
              <a:latin typeface="Times New Roman" pitchFamily="16" charset="0"/>
            </a:endParaRPr>
          </a:p>
          <a:p>
            <a:pPr algn="just"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 b="1" dirty="0">
                <a:latin typeface="Times New Roman" pitchFamily="16" charset="0"/>
              </a:rPr>
              <a:t>Terapia dyskursywna</a:t>
            </a:r>
            <a:r>
              <a:rPr lang="pl-PL" altLang="pl-PL" sz="3200" dirty="0">
                <a:latin typeface="Times New Roman" pitchFamily="16" charset="0"/>
              </a:rPr>
              <a:t> </a:t>
            </a:r>
          </a:p>
          <a:p>
            <a:pPr algn="just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pl-PL" altLang="pl-PL" sz="2200" b="1" dirty="0">
                <a:latin typeface="Times New Roman" pitchFamily="16" charset="0"/>
              </a:rPr>
              <a:t>Cel: </a:t>
            </a:r>
            <a:r>
              <a:rPr lang="pl-PL" altLang="pl-PL" sz="2200" dirty="0">
                <a:latin typeface="Times New Roman" pitchFamily="16" charset="0"/>
              </a:rPr>
              <a:t>poprawa funkcjonowania społecznego. Rozwój i treściowe zróżnicowanie matryc konwersacyjnych.</a:t>
            </a:r>
          </a:p>
          <a:p>
            <a:pPr algn="just" hangingPunct="1">
              <a:lnSpc>
                <a:spcPct val="100000"/>
              </a:lnSpc>
              <a:buClrTx/>
              <a:buSzTx/>
              <a:buFontTx/>
              <a:buNone/>
            </a:pPr>
            <a:endParaRPr lang="pl-PL" altLang="pl-PL" sz="2200" dirty="0">
              <a:latin typeface="Times New Roman" pitchFamily="16" charset="0"/>
            </a:endParaRPr>
          </a:p>
          <a:p>
            <a:pPr algn="just"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 b="1" dirty="0">
                <a:latin typeface="Times New Roman" pitchFamily="16" charset="0"/>
              </a:rPr>
              <a:t>Terapia dyskursywna mentalistyczna</a:t>
            </a:r>
          </a:p>
          <a:p>
            <a:pPr algn="just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pl-PL" altLang="pl-PL" sz="2200" b="1" dirty="0">
                <a:latin typeface="Times New Roman" pitchFamily="16" charset="0"/>
              </a:rPr>
              <a:t>Cel:</a:t>
            </a:r>
            <a:r>
              <a:rPr lang="pl-PL" altLang="pl-PL" sz="2200" dirty="0">
                <a:latin typeface="Times New Roman" pitchFamily="16" charset="0"/>
              </a:rPr>
              <a:t> rozwój refleksji jako istotnego składnika teorii umysłu.</a:t>
            </a:r>
          </a:p>
          <a:p>
            <a:pPr algn="just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pl-PL" altLang="pl-PL" sz="2200" dirty="0">
                <a:latin typeface="Times New Roman" pitchFamily="16" charset="0"/>
              </a:rPr>
              <a:t>Realizowana przez formułę zadań z zakresu teorii umysłu. Przekształcenie testu fałszywych przekonań w schemat ćwiczeniowy. Następnie w ćwiczeniach podstawą jest wykorzystanie dialogów opanowanych w terapii konwersacyjnej. Teraz istotne staje się to co spostrzega partner dialogu. </a:t>
            </a: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88640"/>
            <a:ext cx="8229600" cy="1143000"/>
          </a:xfrm>
          <a:prstGeom prst="rect">
            <a:avLst/>
          </a:prstGeom>
          <a:solidFill>
            <a:srgbClr val="6286BA"/>
          </a:solidFill>
          <a:ln w="9360">
            <a:solidFill>
              <a:srgbClr val="2929B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 hangingPunct="1">
              <a:lnSpc>
                <a:spcPct val="100000"/>
              </a:lnSpc>
            </a:pPr>
            <a:r>
              <a:rPr lang="pl-PL" altLang="pl-PL" sz="3200" b="1" dirty="0">
                <a:solidFill>
                  <a:srgbClr val="FFFFFF"/>
                </a:solidFill>
                <a:latin typeface="Times New Roman" pitchFamily="16" charset="0"/>
              </a:rPr>
              <a:t>ETAPY TERAPII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71550" y="6308725"/>
            <a:ext cx="720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5" name="Symbol zastępczy stopki 1"/>
          <p:cNvSpPr>
            <a:spLocks noGrp="1"/>
          </p:cNvSpPr>
          <p:nvPr/>
        </p:nvSpPr>
        <p:spPr bwMode="auto">
          <a:xfrm>
            <a:off x="233363" y="6432550"/>
            <a:ext cx="8677274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l" defTabSz="449263" rtl="0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 kern="1200">
                <a:solidFill>
                  <a:srgbClr val="000000"/>
                </a:solidFill>
                <a:latin typeface="+mn-lt"/>
                <a:ea typeface="SimSun" charset="-122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 algn="ctr"/>
            <a:r>
              <a:rPr lang="pl-PL" altLang="pl-PL" sz="1000" dirty="0" smtClean="0"/>
              <a:t>Oprac. Elżbieta </a:t>
            </a:r>
            <a:r>
              <a:rPr lang="pl-PL" altLang="pl-PL" sz="1000" dirty="0" err="1" smtClean="0"/>
              <a:t>Satryjan</a:t>
            </a:r>
            <a:r>
              <a:rPr lang="pl-PL" altLang="pl-PL" sz="1000" dirty="0" smtClean="0"/>
              <a:t>. Materiały wykorzystane </a:t>
            </a:r>
            <a:r>
              <a:rPr lang="pl-PL" altLang="pl-PL" sz="1000" dirty="0" smtClean="0"/>
              <a:t>w </a:t>
            </a:r>
            <a:r>
              <a:rPr lang="pl-PL" altLang="pl-PL" sz="1000" dirty="0" smtClean="0"/>
              <a:t>prezentacji pochodzą z książki: Metoda terapeutyczna Dyna-Lingua, MS. w leczeniu autyzmu, Red. </a:t>
            </a:r>
            <a:r>
              <a:rPr lang="pl-PL" altLang="pl-PL" sz="1000" dirty="0" err="1" smtClean="0"/>
              <a:t>Młynarksa</a:t>
            </a:r>
            <a:r>
              <a:rPr lang="pl-PL" altLang="pl-PL" sz="1000" dirty="0" smtClean="0"/>
              <a:t> M., </a:t>
            </a:r>
            <a:r>
              <a:rPr lang="pl-PL" altLang="pl-PL" sz="1000" dirty="0" err="1" smtClean="0"/>
              <a:t>Smereka</a:t>
            </a:r>
            <a:r>
              <a:rPr lang="pl-PL" altLang="pl-PL" sz="1000" dirty="0" smtClean="0"/>
              <a:t> T., Wrocław 2011, Wydawnictwo </a:t>
            </a:r>
            <a:r>
              <a:rPr lang="pl-PL" altLang="pl-PL" sz="1000" dirty="0" err="1" smtClean="0"/>
              <a:t>Mkwadrat</a:t>
            </a:r>
            <a:r>
              <a:rPr lang="pl-PL" altLang="pl-PL" sz="1000" dirty="0" smtClean="0"/>
              <a:t> </a:t>
            </a:r>
            <a:endParaRPr lang="pl-PL" altLang="pl-PL" sz="1000" dirty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31800" y="2195513"/>
            <a:ext cx="8208963" cy="3743325"/>
          </a:xfrm>
          <a:prstGeom prst="rect">
            <a:avLst/>
          </a:prstGeom>
          <a:solidFill>
            <a:srgbClr val="FFFFFF"/>
          </a:solidFill>
          <a:ln w="2556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>
                <a:latin typeface="Times New Roman" pitchFamily="16" charset="0"/>
              </a:rPr>
              <a:t>Rytmogesty </a:t>
            </a:r>
          </a:p>
          <a:p>
            <a:pPr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>
                <a:latin typeface="Times New Roman" pitchFamily="16" charset="0"/>
              </a:rPr>
              <a:t>Kreacje ruchowe</a:t>
            </a:r>
          </a:p>
          <a:p>
            <a:pPr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>
                <a:latin typeface="Times New Roman" pitchFamily="16" charset="0"/>
              </a:rPr>
              <a:t>Technika kroków</a:t>
            </a:r>
          </a:p>
          <a:p>
            <a:pPr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>
                <a:latin typeface="Times New Roman" pitchFamily="16" charset="0"/>
              </a:rPr>
              <a:t>Technika wielokrotnych powtórzeń</a:t>
            </a:r>
          </a:p>
          <a:p>
            <a:pPr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>
                <a:latin typeface="Times New Roman" pitchFamily="16" charset="0"/>
              </a:rPr>
              <a:t>Technika sterowania uwagą </a:t>
            </a:r>
          </a:p>
          <a:p>
            <a:pPr hangingPunct="1">
              <a:lnSpc>
                <a:spcPct val="100000"/>
              </a:lnSpc>
              <a:buSzPct val="45000"/>
              <a:buFont typeface="Wingdings" charset="2"/>
              <a:buChar char=""/>
            </a:pPr>
            <a:r>
              <a:rPr lang="pl-PL" altLang="pl-PL" sz="3200">
                <a:latin typeface="Times New Roman" pitchFamily="16" charset="0"/>
              </a:rPr>
              <a:t>Technika animowania</a:t>
            </a:r>
          </a:p>
          <a:p>
            <a:pPr hangingPunct="1">
              <a:lnSpc>
                <a:spcPct val="100000"/>
              </a:lnSpc>
              <a:buClrTx/>
              <a:buSzTx/>
              <a:buFontTx/>
              <a:buNone/>
            </a:pPr>
            <a:endParaRPr lang="pl-PL" altLang="pl-PL" sz="3200">
              <a:latin typeface="Times New Roman" pitchFamily="16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57200" y="304800"/>
            <a:ext cx="8229600" cy="1143000"/>
          </a:xfrm>
          <a:prstGeom prst="rect">
            <a:avLst/>
          </a:prstGeom>
          <a:solidFill>
            <a:srgbClr val="6286BA"/>
          </a:solidFill>
          <a:ln w="9360">
            <a:solidFill>
              <a:srgbClr val="2929B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9144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 hangingPunct="1">
              <a:lnSpc>
                <a:spcPct val="100000"/>
              </a:lnSpc>
            </a:pPr>
            <a:r>
              <a:rPr lang="pl-PL" altLang="pl-PL" sz="3200" b="1">
                <a:solidFill>
                  <a:srgbClr val="FFFFFF"/>
                </a:solidFill>
                <a:latin typeface="Times New Roman" pitchFamily="16" charset="0"/>
              </a:rPr>
              <a:t>TECHNIKI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971550" y="6308725"/>
            <a:ext cx="720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5" name="Symbol zastępczy stopki 1"/>
          <p:cNvSpPr>
            <a:spLocks noGrp="1"/>
          </p:cNvSpPr>
          <p:nvPr/>
        </p:nvSpPr>
        <p:spPr bwMode="auto">
          <a:xfrm>
            <a:off x="233363" y="6384925"/>
            <a:ext cx="8677274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l" defTabSz="449263" rtl="0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 kern="1200">
                <a:solidFill>
                  <a:srgbClr val="000000"/>
                </a:solidFill>
                <a:latin typeface="+mn-lt"/>
                <a:ea typeface="SimSun" charset="-122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 algn="ctr"/>
            <a:r>
              <a:rPr lang="pl-PL" altLang="pl-PL" sz="1000" dirty="0" smtClean="0"/>
              <a:t>Oprac. Elżbieta </a:t>
            </a:r>
            <a:r>
              <a:rPr lang="pl-PL" altLang="pl-PL" sz="1000" dirty="0" err="1" smtClean="0"/>
              <a:t>Satryjan</a:t>
            </a:r>
            <a:r>
              <a:rPr lang="pl-PL" altLang="pl-PL" sz="1000" dirty="0" smtClean="0"/>
              <a:t>. Materiały wykorzystane </a:t>
            </a:r>
            <a:r>
              <a:rPr lang="pl-PL" altLang="pl-PL" sz="1000" dirty="0" smtClean="0"/>
              <a:t>w </a:t>
            </a:r>
            <a:r>
              <a:rPr lang="pl-PL" altLang="pl-PL" sz="1000" dirty="0" smtClean="0"/>
              <a:t>prezentacji pochodzą z książki: Metoda terapeutyczna Dyna-Lingua, MS. w leczeniu autyzmu, Red. </a:t>
            </a:r>
            <a:r>
              <a:rPr lang="pl-PL" altLang="pl-PL" sz="1000" dirty="0" err="1" smtClean="0"/>
              <a:t>Młynarksa</a:t>
            </a:r>
            <a:r>
              <a:rPr lang="pl-PL" altLang="pl-PL" sz="1000" dirty="0" smtClean="0"/>
              <a:t> M., </a:t>
            </a:r>
            <a:r>
              <a:rPr lang="pl-PL" altLang="pl-PL" sz="1000" dirty="0" err="1" smtClean="0"/>
              <a:t>Smereka</a:t>
            </a:r>
            <a:r>
              <a:rPr lang="pl-PL" altLang="pl-PL" sz="1000" dirty="0" smtClean="0"/>
              <a:t> T., Wrocław 2011, Wydawnictwo </a:t>
            </a:r>
            <a:r>
              <a:rPr lang="pl-PL" altLang="pl-PL" sz="1000" dirty="0" err="1" smtClean="0"/>
              <a:t>Mkwadrat</a:t>
            </a:r>
            <a:r>
              <a:rPr lang="pl-PL" altLang="pl-PL" sz="1000" dirty="0" smtClean="0"/>
              <a:t> </a:t>
            </a:r>
            <a:endParaRPr lang="pl-PL" altLang="pl-PL" sz="1000" dirty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338</Words>
  <Application>Microsoft Office PowerPoint</Application>
  <PresentationFormat>Pokaz na ekranie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5</vt:i4>
      </vt:variant>
    </vt:vector>
  </HeadingPairs>
  <TitlesOfParts>
    <vt:vector size="13" baseType="lpstr">
      <vt:lpstr>Times New Roman</vt:lpstr>
      <vt:lpstr>Arial</vt:lpstr>
      <vt:lpstr>SimSun</vt:lpstr>
      <vt:lpstr>Lucida Sans Unicode</vt:lpstr>
      <vt:lpstr>Wingdings</vt:lpstr>
      <vt:lpstr>Motyw pakietu Office</vt:lpstr>
      <vt:lpstr>Motyw pakietu Office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Kasia</dc:creator>
  <cp:lastModifiedBy>Kasia</cp:lastModifiedBy>
  <cp:revision>4</cp:revision>
  <cp:lastPrinted>1601-01-01T00:00:00Z</cp:lastPrinted>
  <dcterms:created xsi:type="dcterms:W3CDTF">1601-01-01T00:00:00Z</dcterms:created>
  <dcterms:modified xsi:type="dcterms:W3CDTF">2014-06-23T16:59:53Z</dcterms:modified>
</cp:coreProperties>
</file>