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14"/>
  </p:notesMasterIdLst>
  <p:sldIdLst>
    <p:sldId id="256" r:id="rId2"/>
    <p:sldId id="268" r:id="rId3"/>
    <p:sldId id="258" r:id="rId4"/>
    <p:sldId id="278" r:id="rId5"/>
    <p:sldId id="279" r:id="rId6"/>
    <p:sldId id="259" r:id="rId7"/>
    <p:sldId id="269" r:id="rId8"/>
    <p:sldId id="272" r:id="rId9"/>
    <p:sldId id="273" r:id="rId10"/>
    <p:sldId id="282" r:id="rId11"/>
    <p:sldId id="271" r:id="rId12"/>
    <p:sldId id="270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79" autoAdjust="0"/>
    <p:restoredTop sz="94643" autoAdjust="0"/>
  </p:normalViewPr>
  <p:slideViewPr>
    <p:cSldViewPr>
      <p:cViewPr varScale="1">
        <p:scale>
          <a:sx n="70" d="100"/>
          <a:sy n="70" d="100"/>
        </p:scale>
        <p:origin x="-14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1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Kliknij, aby edytować style wzorca tekstu</a:t>
            </a:r>
          </a:p>
          <a:p>
            <a:pPr lvl="1"/>
            <a:r>
              <a:rPr lang="en-US" noProof="0" smtClean="0"/>
              <a:t>Drugi poziom</a:t>
            </a:r>
          </a:p>
          <a:p>
            <a:pPr lvl="2"/>
            <a:r>
              <a:rPr lang="en-US" noProof="0" smtClean="0"/>
              <a:t>Trzeci poziom</a:t>
            </a:r>
          </a:p>
          <a:p>
            <a:pPr lvl="3"/>
            <a:r>
              <a:rPr lang="en-US" noProof="0" smtClean="0"/>
              <a:t>Czwarty poziom</a:t>
            </a:r>
          </a:p>
          <a:p>
            <a:pPr lvl="4"/>
            <a:r>
              <a:rPr lang="en-US" noProof="0" smtClean="0"/>
              <a:t>Piąty poziom</a:t>
            </a:r>
          </a:p>
        </p:txBody>
      </p:sp>
      <p:sp>
        <p:nvSpPr>
          <p:cNvPr id="141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1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80656C2-47A8-4D60-B252-DD11069071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0188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5A56DFC-948D-45E8-B394-37A777EF15C0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l-PL" sz="2400">
              <a:latin typeface="Times New Roman" pitchFamily="18" charset="0"/>
            </a:endParaRPr>
          </a:p>
        </p:txBody>
      </p:sp>
      <p:sp>
        <p:nvSpPr>
          <p:cNvPr id="158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Kliknij, aby edytować styl wzorca tytułu</a:t>
            </a:r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/>
              <a:t>Kliknij, aby edytować styl wzorca podtytułu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66D7E-ED20-41FE-858A-A835544A9B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C9058-5ACF-4924-BC9C-5B0608C05A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4D11B-9E16-4895-A5B6-7649413DB0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22F38-568C-4C79-B758-F52FB8DE18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9ACED-27A3-478E-A297-66CE7B6298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FFC36B-C1A7-4E0E-A5B6-C59113F9CF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2B39E-919F-4AC9-8114-7854C28054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92591-23B0-4512-89DB-9832DDC381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47AFC-07FF-4CB7-9F6A-7AF47F1AD7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E90854-B012-494F-88F9-3BCE1BCE58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B84832-B42B-4B1E-8E11-62E6C0194C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ytuł, tekst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2B14B3-AE13-459C-B83A-C5D68A775C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Kliknij, aby edytować style wzorca tekstu</a:t>
            </a:r>
          </a:p>
          <a:p>
            <a:pPr lvl="1"/>
            <a:r>
              <a:rPr lang="en-US" smtClean="0"/>
              <a:t>Drugi poziom</a:t>
            </a:r>
          </a:p>
          <a:p>
            <a:pPr lvl="2"/>
            <a:r>
              <a:rPr lang="en-US" smtClean="0"/>
              <a:t>Trzeci poziom</a:t>
            </a:r>
          </a:p>
          <a:p>
            <a:pPr lvl="3"/>
            <a:r>
              <a:rPr lang="en-US" smtClean="0"/>
              <a:t>Czwarty poziom</a:t>
            </a:r>
          </a:p>
          <a:p>
            <a:pPr lvl="4"/>
            <a:r>
              <a:rPr lang="en-US" smtClean="0"/>
              <a:t>Piąty poziom</a:t>
            </a:r>
          </a:p>
        </p:txBody>
      </p:sp>
      <p:sp>
        <p:nvSpPr>
          <p:cNvPr id="157700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l-PL" sz="2400">
              <a:latin typeface="Times New Roman" pitchFamily="18" charset="0"/>
            </a:endParaRPr>
          </a:p>
        </p:txBody>
      </p:sp>
      <p:sp>
        <p:nvSpPr>
          <p:cNvPr id="157701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5770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77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r>
              <a:rPr lang="en-US"/>
              <a:t>opracowanie Anna Szczypczyk           www.cresco.edu.pl</a:t>
            </a:r>
          </a:p>
        </p:txBody>
      </p:sp>
      <p:sp>
        <p:nvSpPr>
          <p:cNvPr id="1577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887FEB9-E2B7-4AA3-94C5-7C1114E8A6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  <a:cs typeface="+mn-cs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228600"/>
            <a:ext cx="8305800" cy="1371600"/>
          </a:xfrm>
        </p:spPr>
        <p:txBody>
          <a:bodyPr/>
          <a:lstStyle/>
          <a:p>
            <a:pPr algn="ctr" eaLnBrk="1" hangingPunct="1"/>
            <a:r>
              <a:rPr lang="pl-PL" sz="6000" b="1" dirty="0" smtClean="0">
                <a:latin typeface="Arial" charset="0"/>
              </a:rPr>
              <a:t>Jak się bawić?</a:t>
            </a:r>
            <a:endParaRPr lang="en-US" sz="6000" b="1" dirty="0" smtClean="0">
              <a:latin typeface="Arial" charset="0"/>
            </a:endParaRP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762000" y="5791200"/>
            <a:ext cx="7924800" cy="457200"/>
          </a:xfrm>
        </p:spPr>
        <p:txBody>
          <a:bodyPr/>
          <a:lstStyle/>
          <a:p>
            <a:pPr eaLnBrk="1" hangingPunct="1"/>
            <a:r>
              <a:rPr lang="pl-PL" sz="2000" smtClean="0"/>
              <a:t>Pomysły i wskazówki jak bawić się z dzieckiem z autyzmem</a:t>
            </a:r>
          </a:p>
        </p:txBody>
      </p:sp>
      <p:pic>
        <p:nvPicPr>
          <p:cNvPr id="3076" name="Picture 5" descr="G:\zdjecia\IMG_9872.JPG"/>
          <p:cNvPicPr>
            <a:picLocks noChangeAspect="1" noChangeArrowheads="1"/>
          </p:cNvPicPr>
          <p:nvPr/>
        </p:nvPicPr>
        <p:blipFill>
          <a:blip r:embed="rId3" cstate="print"/>
          <a:srcRect l="4639" t="23434"/>
          <a:stretch>
            <a:fillRect/>
          </a:stretch>
        </p:blipFill>
        <p:spPr bwMode="auto">
          <a:xfrm>
            <a:off x="3124200" y="1752600"/>
            <a:ext cx="2590800" cy="370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Symbol zastępczy stopki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opracowanie Anna Szczypczyk           www.cresco.edu.pl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4000" b="1" smtClean="0">
                <a:latin typeface="Arial" charset="0"/>
              </a:rPr>
              <a:t>Jak bawić się z dzieckiem?</a:t>
            </a:r>
            <a:endParaRPr lang="pl-PL" smtClean="0"/>
          </a:p>
        </p:txBody>
      </p:sp>
      <p:sp>
        <p:nvSpPr>
          <p:cNvPr id="4099" name="Symbol zastępczy stopki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opracowanie Anna Szczypczyk           www.cresco.edu.pl</a:t>
            </a:r>
          </a:p>
        </p:txBody>
      </p:sp>
      <p:sp>
        <p:nvSpPr>
          <p:cNvPr id="4100" name="pole tekstowe 4"/>
          <p:cNvSpPr txBox="1">
            <a:spLocks noChangeArrowheads="1"/>
          </p:cNvSpPr>
          <p:nvPr/>
        </p:nvSpPr>
        <p:spPr bwMode="auto">
          <a:xfrm>
            <a:off x="3352800" y="3352800"/>
            <a:ext cx="2438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800" b="1"/>
              <a:t>ZABAWA</a:t>
            </a:r>
          </a:p>
        </p:txBody>
      </p:sp>
      <p:sp>
        <p:nvSpPr>
          <p:cNvPr id="4101" name="pole tekstowe 5"/>
          <p:cNvSpPr txBox="1">
            <a:spLocks noChangeArrowheads="1"/>
          </p:cNvSpPr>
          <p:nvPr/>
        </p:nvSpPr>
        <p:spPr bwMode="auto">
          <a:xfrm>
            <a:off x="457200" y="2743200"/>
            <a:ext cx="28956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/>
              <a:t>DLACZEGO </a:t>
            </a:r>
            <a:br>
              <a:rPr lang="pl-PL" b="1"/>
            </a:br>
            <a:r>
              <a:rPr lang="pl-PL" b="1"/>
              <a:t>WARTO SIĘ </a:t>
            </a:r>
            <a:br>
              <a:rPr lang="pl-PL" b="1"/>
            </a:br>
            <a:r>
              <a:rPr lang="pl-PL" b="1"/>
              <a:t>BAWIĆ?</a:t>
            </a:r>
          </a:p>
        </p:txBody>
      </p:sp>
      <p:sp>
        <p:nvSpPr>
          <p:cNvPr id="4102" name="pole tekstowe 6"/>
          <p:cNvSpPr txBox="1">
            <a:spLocks noChangeArrowheads="1"/>
          </p:cNvSpPr>
          <p:nvPr/>
        </p:nvSpPr>
        <p:spPr bwMode="auto">
          <a:xfrm>
            <a:off x="3200400" y="4876800"/>
            <a:ext cx="2590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/>
              <a:t>JAKIE ZABAWY?</a:t>
            </a:r>
          </a:p>
        </p:txBody>
      </p:sp>
      <p:sp>
        <p:nvSpPr>
          <p:cNvPr id="4103" name="pole tekstowe 7"/>
          <p:cNvSpPr txBox="1">
            <a:spLocks noChangeArrowheads="1"/>
          </p:cNvSpPr>
          <p:nvPr/>
        </p:nvSpPr>
        <p:spPr bwMode="auto">
          <a:xfrm>
            <a:off x="6248400" y="2819400"/>
            <a:ext cx="2590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/>
              <a:t>JAK SIĘ BAWIĆ?</a:t>
            </a:r>
          </a:p>
        </p:txBody>
      </p:sp>
      <p:sp>
        <p:nvSpPr>
          <p:cNvPr id="9" name="Strzałka w prawo 8"/>
          <p:cNvSpPr/>
          <p:nvPr/>
        </p:nvSpPr>
        <p:spPr>
          <a:xfrm rot="20003868">
            <a:off x="5486400" y="2949575"/>
            <a:ext cx="701675" cy="5064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" name="Strzałka w lewo 9"/>
          <p:cNvSpPr/>
          <p:nvPr/>
        </p:nvSpPr>
        <p:spPr>
          <a:xfrm rot="1776037">
            <a:off x="2449513" y="2954338"/>
            <a:ext cx="685800" cy="533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" name="Strzałka w dół 10"/>
          <p:cNvSpPr/>
          <p:nvPr/>
        </p:nvSpPr>
        <p:spPr>
          <a:xfrm>
            <a:off x="4114800" y="4114800"/>
            <a:ext cx="533400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l-PL" smtClean="0"/>
              <a:t>ZABAWA</a:t>
            </a:r>
          </a:p>
        </p:txBody>
      </p:sp>
      <p:sp>
        <p:nvSpPr>
          <p:cNvPr id="6147" name="Symbol zastępczy zawartości 2"/>
          <p:cNvSpPr>
            <a:spLocks noGrp="1"/>
          </p:cNvSpPr>
          <p:nvPr>
            <p:ph idx="1"/>
          </p:nvPr>
        </p:nvSpPr>
        <p:spPr>
          <a:xfrm>
            <a:off x="533400" y="1676400"/>
            <a:ext cx="8001000" cy="4267200"/>
          </a:xfrm>
        </p:spPr>
        <p:txBody>
          <a:bodyPr/>
          <a:lstStyle/>
          <a:p>
            <a:pPr eaLnBrk="1" hangingPunct="1"/>
            <a:endParaRPr lang="pl-PL" smtClean="0"/>
          </a:p>
          <a:p>
            <a:pPr eaLnBrk="1" hangingPunct="1"/>
            <a:r>
              <a:rPr lang="pl-PL" smtClean="0"/>
              <a:t>Dlaczego zabawa jest ważna?</a:t>
            </a:r>
          </a:p>
          <a:p>
            <a:pPr eaLnBrk="1" hangingPunct="1"/>
            <a:r>
              <a:rPr lang="pl-PL" smtClean="0"/>
              <a:t>Dlaczego dzieci się bawią?</a:t>
            </a:r>
          </a:p>
          <a:p>
            <a:pPr eaLnBrk="1" hangingPunct="1"/>
            <a:r>
              <a:rPr lang="pl-PL" smtClean="0"/>
              <a:t>Czy dzieci bawią się dla przyjemności?</a:t>
            </a:r>
          </a:p>
        </p:txBody>
      </p:sp>
      <p:sp>
        <p:nvSpPr>
          <p:cNvPr id="6148" name="Symbol zastępczy stopki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opracowanie Anna Szczypczyk           www.cresco.edu.pl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mtClean="0"/>
              <a:t>CZYM JEST ZABAWA?</a:t>
            </a:r>
          </a:p>
        </p:txBody>
      </p:sp>
      <p:sp>
        <p:nvSpPr>
          <p:cNvPr id="717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pl-PL" b="1" smtClean="0"/>
              <a:t>Aktywność :</a:t>
            </a:r>
          </a:p>
          <a:p>
            <a:r>
              <a:rPr lang="pl-PL" smtClean="0"/>
              <a:t>podejmowana </a:t>
            </a:r>
            <a:br>
              <a:rPr lang="pl-PL" smtClean="0"/>
            </a:br>
            <a:r>
              <a:rPr lang="pl-PL" smtClean="0"/>
              <a:t>z przyjemnością </a:t>
            </a:r>
          </a:p>
          <a:p>
            <a:r>
              <a:rPr lang="pl-PL" smtClean="0"/>
              <a:t>posiadająca cel/regułę</a:t>
            </a:r>
          </a:p>
          <a:p>
            <a:r>
              <a:rPr lang="pl-PL" smtClean="0"/>
              <a:t>niedosłowna</a:t>
            </a:r>
          </a:p>
          <a:p>
            <a:r>
              <a:rPr lang="pl-PL" smtClean="0"/>
              <a:t>zróżnicowana</a:t>
            </a:r>
          </a:p>
          <a:p>
            <a:endParaRPr lang="pl-PL" smtClean="0"/>
          </a:p>
          <a:p>
            <a:endParaRPr lang="pl-PL" smtClean="0"/>
          </a:p>
        </p:txBody>
      </p:sp>
      <p:sp>
        <p:nvSpPr>
          <p:cNvPr id="7172" name="Symbol zastępczy stopki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opracowanie Anna Szczypczyk           www.cresco.edu.pl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5638800" y="4800600"/>
            <a:ext cx="3200400" cy="8302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sz="2400" dirty="0"/>
              <a:t>A zabawa dziecka </a:t>
            </a:r>
            <a:br>
              <a:rPr lang="pl-PL" sz="2400" dirty="0"/>
            </a:br>
            <a:r>
              <a:rPr lang="pl-PL" sz="2400" dirty="0"/>
              <a:t>z autyzmem?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mtClean="0"/>
              <a:t>TRENING ZABAWY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Uczenie zabawy</a:t>
            </a:r>
          </a:p>
          <a:p>
            <a:pPr>
              <a:defRPr/>
            </a:pPr>
            <a:r>
              <a:rPr lang="pl-PL" dirty="0" smtClean="0"/>
              <a:t>Dostarczanie rozwojowych doświadczeń</a:t>
            </a:r>
          </a:p>
          <a:p>
            <a:pPr>
              <a:defRPr/>
            </a:pPr>
            <a:r>
              <a:rPr lang="pl-PL" dirty="0" smtClean="0"/>
              <a:t>Budowanie kontaktu i bycie w interakcji</a:t>
            </a:r>
          </a:p>
          <a:p>
            <a:pPr>
              <a:defRPr/>
            </a:pPr>
            <a:r>
              <a:rPr lang="pl-PL" dirty="0" smtClean="0">
                <a:solidFill>
                  <a:schemeClr val="accent6"/>
                </a:solidFill>
              </a:rPr>
              <a:t>ZABAWA DZIECKA Z AUTYZMEM MOŻE BYĆ PRZYJEMNOŚCIĄ DLA DZIECKA I DOROSŁEGO</a:t>
            </a:r>
            <a:endParaRPr lang="pl-PL" dirty="0">
              <a:solidFill>
                <a:schemeClr val="accent6"/>
              </a:solidFill>
            </a:endParaRPr>
          </a:p>
        </p:txBody>
      </p:sp>
      <p:sp>
        <p:nvSpPr>
          <p:cNvPr id="8196" name="Symbol zastępczy stopki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opracowanie Anna Szczypczyk           www.cresco.edu.pl</a:t>
            </a:r>
          </a:p>
        </p:txBody>
      </p:sp>
      <p:pic>
        <p:nvPicPr>
          <p:cNvPr id="819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2800" y="457200"/>
            <a:ext cx="182562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001000" cy="762000"/>
          </a:xfrm>
        </p:spPr>
        <p:txBody>
          <a:bodyPr/>
          <a:lstStyle/>
          <a:p>
            <a:pPr algn="ctr"/>
            <a:r>
              <a:rPr lang="pl-PL" sz="3200" smtClean="0"/>
              <a:t>ZABAWA A ROZWÓJ SPOŁECZNY</a:t>
            </a:r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592784"/>
              </p:ext>
            </p:extLst>
          </p:nvPr>
        </p:nvGraphicFramePr>
        <p:xfrm>
          <a:off x="609600" y="990600"/>
          <a:ext cx="8153400" cy="51542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7800"/>
                <a:gridCol w="2717800"/>
                <a:gridCol w="2717800"/>
              </a:tblGrid>
              <a:tr h="594097">
                <a:tc>
                  <a:txBody>
                    <a:bodyPr/>
                    <a:lstStyle/>
                    <a:p>
                      <a:r>
                        <a:rPr lang="pl-PL" dirty="0" smtClean="0"/>
                        <a:t>Stymulowany</a:t>
                      </a:r>
                      <a:r>
                        <a:rPr lang="pl-PL" baseline="0" dirty="0" smtClean="0"/>
                        <a:t> obszar rozwoju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Nabywane kompetencje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Jak?</a:t>
                      </a:r>
                      <a:endParaRPr lang="pl-PL" dirty="0"/>
                    </a:p>
                  </a:txBody>
                  <a:tcPr/>
                </a:tc>
              </a:tr>
              <a:tr h="1612550"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Podzielanie</a:t>
                      </a:r>
                      <a:r>
                        <a:rPr lang="pl-PL" sz="1600" baseline="0" dirty="0" smtClean="0"/>
                        <a:t> pola uwagi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- Śledzenie  kierunku wskazywania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pl-PL" sz="1600" dirty="0" smtClean="0"/>
                        <a:t>Śledzenie</a:t>
                      </a:r>
                      <a:r>
                        <a:rPr lang="pl-PL" sz="1600" baseline="0" dirty="0" smtClean="0"/>
                        <a:t> kierunku patrzenia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pl-PL" sz="1600" baseline="0" dirty="0" smtClean="0"/>
                        <a:t>Przynoszenie zabawek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pl-PL" sz="1600" baseline="0" dirty="0" smtClean="0"/>
                        <a:t>Pokazywanie przedmiotów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„o zobacz, tam jest piłka”</a:t>
                      </a:r>
                    </a:p>
                    <a:p>
                      <a:r>
                        <a:rPr lang="pl-PL" sz="1600" dirty="0" smtClean="0"/>
                        <a:t>„o jej, zobacz co ja tu mam”</a:t>
                      </a:r>
                    </a:p>
                    <a:p>
                      <a:r>
                        <a:rPr lang="pl-PL" sz="1600" dirty="0" smtClean="0"/>
                        <a:t>„zobacz, bańki lecą za Tobą”</a:t>
                      </a:r>
                      <a:endParaRPr lang="pl-PL" sz="1600" dirty="0"/>
                    </a:p>
                  </a:txBody>
                  <a:tcPr/>
                </a:tc>
              </a:tr>
              <a:tr h="1357937"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Współdziałanie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pl-PL" sz="1600" dirty="0" smtClean="0"/>
                        <a:t>Obserwowanie innej osoby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pl-PL" sz="1600" dirty="0" smtClean="0"/>
                        <a:t>Umiejętność inicjowania wspólnego działania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„pomóż mi przynieść pudełko”</a:t>
                      </a:r>
                    </a:p>
                    <a:p>
                      <a:r>
                        <a:rPr lang="pl-PL" sz="1600" dirty="0" smtClean="0"/>
                        <a:t>„potrzymaj worek</a:t>
                      </a:r>
                      <a:r>
                        <a:rPr lang="pl-PL" sz="1600" baseline="0" dirty="0" smtClean="0"/>
                        <a:t>”</a:t>
                      </a:r>
                    </a:p>
                    <a:p>
                      <a:r>
                        <a:rPr lang="pl-PL" sz="1600" baseline="0" dirty="0" smtClean="0"/>
                        <a:t>„ojej, nie mogę otworzyć szafki…”</a:t>
                      </a:r>
                      <a:endParaRPr lang="pl-PL" sz="1600" dirty="0"/>
                    </a:p>
                  </a:txBody>
                  <a:tcPr/>
                </a:tc>
              </a:tr>
              <a:tr h="1357937"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Naprzemienność</a:t>
                      </a:r>
                    </a:p>
                    <a:p>
                      <a:r>
                        <a:rPr lang="pl-PL" sz="1600" dirty="0" smtClean="0"/>
                        <a:t>interakcji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pl-PL" sz="1600" dirty="0" smtClean="0"/>
                        <a:t>Czekanie na swoją kolej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pl-PL" sz="1600" dirty="0" smtClean="0"/>
                        <a:t>Zauważanie obecności </a:t>
                      </a:r>
                      <a:r>
                        <a:rPr lang="pl-PL" sz="1600" dirty="0" smtClean="0"/>
                        <a:t>innej </a:t>
                      </a:r>
                      <a:r>
                        <a:rPr lang="pl-PL" sz="1600" dirty="0" smtClean="0"/>
                        <a:t>osoby</a:t>
                      </a:r>
                    </a:p>
                    <a:p>
                      <a:pPr>
                        <a:buFontTx/>
                        <a:buChar char="-"/>
                      </a:pP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„teraz ja- teraz ty”</a:t>
                      </a:r>
                    </a:p>
                    <a:p>
                      <a:r>
                        <a:rPr lang="pl-PL" sz="1600" dirty="0" smtClean="0"/>
                        <a:t>„kto teraz?”</a:t>
                      </a:r>
                      <a:endParaRPr lang="pl-PL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313" name="Symbol zastępczy stopki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opracowanie Anna Szczypczyk           www.cresco.edu.pl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1"/>
          <p:cNvSpPr>
            <a:spLocks noGrp="1"/>
          </p:cNvSpPr>
          <p:nvPr>
            <p:ph type="title"/>
          </p:nvPr>
        </p:nvSpPr>
        <p:spPr>
          <a:xfrm>
            <a:off x="609600" y="0"/>
            <a:ext cx="8001000" cy="685800"/>
          </a:xfrm>
        </p:spPr>
        <p:txBody>
          <a:bodyPr/>
          <a:lstStyle/>
          <a:p>
            <a:r>
              <a:rPr lang="pl-PL" sz="3200" smtClean="0"/>
              <a:t>ZABAWA A ROZWÓJ POZNAWCZY</a:t>
            </a:r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</p:nvPr>
        </p:nvGraphicFramePr>
        <p:xfrm>
          <a:off x="228600" y="762000"/>
          <a:ext cx="8686800" cy="5654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600"/>
                <a:gridCol w="2895600"/>
                <a:gridCol w="2895600"/>
              </a:tblGrid>
              <a:tr h="705678">
                <a:tc>
                  <a:txBody>
                    <a:bodyPr/>
                    <a:lstStyle/>
                    <a:p>
                      <a:r>
                        <a:rPr lang="pl-PL" dirty="0" smtClean="0"/>
                        <a:t>Zdolności</a:t>
                      </a:r>
                      <a:r>
                        <a:rPr lang="pl-PL" baseline="0" dirty="0" smtClean="0"/>
                        <a:t> poznawcze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DLACZEGO WAŻNE?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Jak?</a:t>
                      </a:r>
                      <a:endParaRPr lang="pl-PL" dirty="0"/>
                    </a:p>
                  </a:txBody>
                  <a:tcPr/>
                </a:tc>
              </a:tr>
              <a:tr h="705678"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Generalizacja, rozumienie pojęć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pl-PL" sz="1600" baseline="0" dirty="0" smtClean="0"/>
                        <a:t>Rozwój intelektualny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pl-PL" sz="1600" dirty="0" smtClean="0"/>
                        <a:t>Różne</a:t>
                      </a:r>
                      <a:r>
                        <a:rPr lang="pl-PL" sz="1600" baseline="0" dirty="0" smtClean="0"/>
                        <a:t> piłki, misie, samochody</a:t>
                      </a:r>
                    </a:p>
                  </a:txBody>
                  <a:tcPr/>
                </a:tc>
              </a:tr>
              <a:tr h="1377753"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Rozumienie mowy, ekspresja werbalna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- Rozwijanie słownika – rozumienie mowy konieczne dla jej nabywania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„podaj mi kubek”, „gdzie jest piłka?”, „a co to?”</a:t>
                      </a:r>
                    </a:p>
                    <a:p>
                      <a:endParaRPr lang="pl-PL" sz="1600" dirty="0" smtClean="0">
                        <a:solidFill>
                          <a:schemeClr val="accent6"/>
                        </a:solidFill>
                      </a:endParaRPr>
                    </a:p>
                    <a:p>
                      <a:r>
                        <a:rPr lang="pl-PL" sz="1400" dirty="0" smtClean="0">
                          <a:solidFill>
                            <a:schemeClr val="accent6"/>
                          </a:solidFill>
                        </a:rPr>
                        <a:t>UWAGA: naturalny kontekst komunikacji</a:t>
                      </a:r>
                      <a:endParaRPr lang="pl-PL" sz="1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1310545"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Rozumienie symbolu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pl-PL" sz="1600" dirty="0" smtClean="0"/>
                        <a:t>Konieczne dla rozwoju języka i komunikacji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pl-PL" sz="1600" dirty="0" smtClean="0"/>
                        <a:t>Rozwój poznawczy po 2 roku życia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Kubeczek misia</a:t>
                      </a:r>
                    </a:p>
                    <a:p>
                      <a:r>
                        <a:rPr lang="pl-PL" sz="1600" dirty="0" smtClean="0"/>
                        <a:t>Ilustracje</a:t>
                      </a:r>
                      <a:r>
                        <a:rPr lang="pl-PL" sz="1600" baseline="0" dirty="0" smtClean="0"/>
                        <a:t> do zabawy</a:t>
                      </a:r>
                    </a:p>
                    <a:p>
                      <a:r>
                        <a:rPr lang="pl-PL" sz="1600" baseline="0" dirty="0" smtClean="0"/>
                        <a:t>Etykiety na pudełka i pojemniki + album z podpowiedziami zabaw</a:t>
                      </a:r>
                    </a:p>
                    <a:p>
                      <a:endParaRPr lang="pl-PL" sz="1600" dirty="0"/>
                    </a:p>
                  </a:txBody>
                  <a:tcPr/>
                </a:tc>
              </a:tr>
              <a:tr h="1310545"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Rozumienie związków funkcjonalnych, rozumowanie</a:t>
                      </a:r>
                      <a:r>
                        <a:rPr lang="pl-PL" sz="1600" baseline="0" dirty="0" smtClean="0"/>
                        <a:t> przyczynowo-skutkowe</a:t>
                      </a:r>
                      <a:endParaRPr lang="pl-PL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pl-PL" sz="1600" dirty="0" smtClean="0"/>
                        <a:t>Wiedza</a:t>
                      </a:r>
                      <a:r>
                        <a:rPr lang="pl-PL" sz="1600" baseline="0" dirty="0" smtClean="0"/>
                        <a:t> praktyczna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pl-PL" sz="1600" baseline="0" dirty="0" smtClean="0"/>
                        <a:t>(przeznaczenie przedmiotów)</a:t>
                      </a:r>
                    </a:p>
                    <a:p>
                      <a:pPr>
                        <a:buFontTx/>
                        <a:buNone/>
                      </a:pP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- przedmioty</a:t>
                      </a:r>
                      <a:r>
                        <a:rPr lang="pl-PL" sz="1600" baseline="0" dirty="0" smtClean="0"/>
                        <a:t> codzienne do udawania czynności</a:t>
                      </a:r>
                    </a:p>
                    <a:p>
                      <a:r>
                        <a:rPr lang="pl-PL" sz="1600" baseline="0" dirty="0" smtClean="0"/>
                        <a:t>-zabawki tematyczne </a:t>
                      </a:r>
                    </a:p>
                    <a:p>
                      <a:r>
                        <a:rPr lang="pl-PL" sz="1600" baseline="0" dirty="0" smtClean="0"/>
                        <a:t>-uczenie skryptów czynności</a:t>
                      </a:r>
                      <a:endParaRPr lang="pl-PL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341" name="Symbol zastępczy stopki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opracowanie Anna Szczypczyk           www.cresco.edu.pl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6324600" y="1066800"/>
            <a:ext cx="2819400" cy="3698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dirty="0">
                <a:solidFill>
                  <a:schemeClr val="accent6"/>
                </a:solidFill>
              </a:rPr>
              <a:t>W INTERAKCJI!!!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ytuł 1"/>
          <p:cNvSpPr>
            <a:spLocks noGrp="1"/>
          </p:cNvSpPr>
          <p:nvPr>
            <p:ph type="title"/>
          </p:nvPr>
        </p:nvSpPr>
        <p:spPr>
          <a:xfrm>
            <a:off x="609600" y="0"/>
            <a:ext cx="8001000" cy="987425"/>
          </a:xfrm>
        </p:spPr>
        <p:txBody>
          <a:bodyPr/>
          <a:lstStyle/>
          <a:p>
            <a:r>
              <a:rPr lang="pl-PL" sz="3200" smtClean="0"/>
              <a:t>ZABAWA A ROZWÓJ EMOCJONALNY</a:t>
            </a:r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</p:nvPr>
        </p:nvGraphicFramePr>
        <p:xfrm>
          <a:off x="304800" y="1066800"/>
          <a:ext cx="8458200" cy="510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9400"/>
                <a:gridCol w="2819400"/>
                <a:gridCol w="2819400"/>
              </a:tblGrid>
              <a:tr h="645864">
                <a:tc>
                  <a:txBody>
                    <a:bodyPr/>
                    <a:lstStyle/>
                    <a:p>
                      <a:r>
                        <a:rPr lang="pl-PL" dirty="0" smtClean="0"/>
                        <a:t>Stymulowany</a:t>
                      </a:r>
                      <a:r>
                        <a:rPr lang="pl-PL" baseline="0" dirty="0" smtClean="0"/>
                        <a:t> obszar rozwoju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Nabywane kompetencje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Jak?</a:t>
                      </a:r>
                      <a:endParaRPr lang="pl-PL" dirty="0"/>
                    </a:p>
                  </a:txBody>
                  <a:tcPr/>
                </a:tc>
              </a:tr>
              <a:tr h="1322483"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Rozumienie emocji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Zwracanie uwagi</a:t>
                      </a:r>
                      <a:r>
                        <a:rPr lang="pl-PL" sz="1600" baseline="0" dirty="0" smtClean="0"/>
                        <a:t> n</a:t>
                      </a:r>
                      <a:r>
                        <a:rPr lang="pl-PL" sz="1600" dirty="0" smtClean="0"/>
                        <a:t>a twarz jako źródło informacji</a:t>
                      </a:r>
                    </a:p>
                    <a:p>
                      <a:r>
                        <a:rPr lang="pl-PL" sz="1600" dirty="0" smtClean="0"/>
                        <a:t>Reagowanie na wyrazy mimiczne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Wyrazista mimika rodzica</a:t>
                      </a:r>
                      <a:endParaRPr lang="pl-PL" sz="1600" dirty="0"/>
                    </a:p>
                  </a:txBody>
                  <a:tcPr/>
                </a:tc>
              </a:tr>
              <a:tr h="1814570"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Rozwój</a:t>
                      </a:r>
                      <a:r>
                        <a:rPr lang="pl-PL" sz="1600" baseline="0" dirty="0" smtClean="0"/>
                        <a:t> „ja”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 smtClean="0"/>
                        <a:t>Poczucie</a:t>
                      </a:r>
                      <a:r>
                        <a:rPr lang="pl-PL" sz="1600" baseline="0" dirty="0" smtClean="0"/>
                        <a:t> sprawstwa, rozwój świadomości siebie</a:t>
                      </a:r>
                      <a:endParaRPr lang="pl-PL" sz="1600" dirty="0" smtClean="0"/>
                    </a:p>
                    <a:p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„chcesz piłkę czy bańki?”</a:t>
                      </a:r>
                    </a:p>
                    <a:p>
                      <a:r>
                        <a:rPr lang="pl-PL" sz="1600" dirty="0" smtClean="0"/>
                        <a:t>„jeszcze czy koniec?”</a:t>
                      </a:r>
                    </a:p>
                    <a:p>
                      <a:r>
                        <a:rPr lang="pl-PL" sz="1600" dirty="0" smtClean="0"/>
                        <a:t>„czym się teraz pobawimy?”</a:t>
                      </a:r>
                    </a:p>
                    <a:p>
                      <a:endParaRPr lang="pl-PL" sz="1600" dirty="0" smtClean="0">
                        <a:solidFill>
                          <a:schemeClr val="accent6"/>
                        </a:solidFill>
                      </a:endParaRPr>
                    </a:p>
                    <a:p>
                      <a:r>
                        <a:rPr lang="pl-PL" sz="1400" dirty="0" smtClean="0">
                          <a:solidFill>
                            <a:schemeClr val="accent6"/>
                          </a:solidFill>
                        </a:rPr>
                        <a:t>UWAGA: album z zabawami</a:t>
                      </a:r>
                      <a:endParaRPr lang="pl-PL" sz="1400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1322483"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Samoregulacja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Umiejętność</a:t>
                      </a:r>
                      <a:r>
                        <a:rPr lang="pl-PL" sz="1600" baseline="0" dirty="0" smtClean="0"/>
                        <a:t> planowania aktywności </a:t>
                      </a:r>
                    </a:p>
                    <a:p>
                      <a:r>
                        <a:rPr lang="pl-PL" sz="1600" baseline="0" dirty="0" smtClean="0"/>
                        <a:t>Kształtowanie motywacji 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dirty="0" smtClean="0"/>
                        <a:t>Znajomość różnych</a:t>
                      </a:r>
                      <a:r>
                        <a:rPr lang="pl-PL" sz="1600" baseline="0" dirty="0" smtClean="0"/>
                        <a:t> zabaw</a:t>
                      </a:r>
                    </a:p>
                    <a:p>
                      <a:r>
                        <a:rPr lang="pl-PL" sz="1600" baseline="0" dirty="0" smtClean="0"/>
                        <a:t>Poznawanie preferencji</a:t>
                      </a:r>
                    </a:p>
                    <a:p>
                      <a:r>
                        <a:rPr lang="pl-PL" sz="1600" baseline="0" dirty="0" smtClean="0"/>
                        <a:t> Umiejętność spędzania czasu wolnego</a:t>
                      </a:r>
                      <a:endParaRPr lang="pl-PL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361" name="Symbol zastępczy stopki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opracowanie Anna Szczypczyk           www.cresco.edu.pl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ZABAWA I KOMUNIKACJA</a:t>
            </a:r>
          </a:p>
        </p:txBody>
      </p:sp>
      <p:sp>
        <p:nvSpPr>
          <p:cNvPr id="1536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Dokonywanie wyborów</a:t>
            </a:r>
          </a:p>
          <a:p>
            <a:r>
              <a:rPr lang="pl-PL" smtClean="0"/>
              <a:t>Rozumienie pojęć, poleceń, wypowiedzi</a:t>
            </a:r>
          </a:p>
          <a:p>
            <a:r>
              <a:rPr lang="pl-PL" smtClean="0"/>
              <a:t>Rozumienie intencji</a:t>
            </a:r>
          </a:p>
          <a:p>
            <a:r>
              <a:rPr lang="pl-PL" smtClean="0"/>
              <a:t>Intencja komunikacyjna (ja chcę bańki</a:t>
            </a:r>
            <a:r>
              <a:rPr lang="pl-PL" smtClean="0">
                <a:sym typeface="Wingdings" pitchFamily="2" charset="2"/>
              </a:rPr>
              <a:t></a:t>
            </a:r>
            <a:r>
              <a:rPr lang="pl-PL" smtClean="0"/>
              <a:t>)</a:t>
            </a:r>
          </a:p>
        </p:txBody>
      </p:sp>
      <p:sp>
        <p:nvSpPr>
          <p:cNvPr id="15364" name="Symbol zastępczy stopki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opracowanie Anna Szczypczyk           www.cresco.edu.pl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Grp="1" noChangeArrowheads="1"/>
          </p:cNvSpPr>
          <p:nvPr>
            <p:ph type="title"/>
          </p:nvPr>
        </p:nvSpPr>
        <p:spPr>
          <a:xfrm>
            <a:off x="228600" y="3505200"/>
            <a:ext cx="8610600" cy="2689225"/>
          </a:xfrm>
        </p:spPr>
        <p:txBody>
          <a:bodyPr/>
          <a:lstStyle/>
          <a:p>
            <a:r>
              <a:rPr lang="pl-PL" sz="2800" i="1" smtClean="0"/>
              <a:t>„Porządkowanie zabawy polega na jej metodycznym rozkładaniu na mniejsze czynniki, aby przestała być pozbawionym znaczenia zbitkiem słów, przedmiotów </a:t>
            </a:r>
            <a:br>
              <a:rPr lang="pl-PL" sz="2800" i="1" smtClean="0"/>
            </a:br>
            <a:r>
              <a:rPr lang="pl-PL" sz="2800" i="1" smtClean="0"/>
              <a:t>i ruchów.” </a:t>
            </a:r>
            <a:br>
              <a:rPr lang="pl-PL" sz="2800" i="1" smtClean="0"/>
            </a:br>
            <a:r>
              <a:rPr lang="pl-PL" sz="2800" smtClean="0"/>
              <a:t/>
            </a:r>
            <a:br>
              <a:rPr lang="pl-PL" sz="2800" smtClean="0"/>
            </a:br>
            <a:r>
              <a:rPr lang="pl-PL" sz="2000" smtClean="0"/>
              <a:t>J.Moor</a:t>
            </a:r>
            <a:endParaRPr lang="en-US" sz="2000" smtClean="0"/>
          </a:p>
        </p:txBody>
      </p:sp>
      <p:pic>
        <p:nvPicPr>
          <p:cNvPr id="18435" name="Picture 4" descr="IMG_480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181600" y="304800"/>
            <a:ext cx="3759200" cy="2819400"/>
          </a:xfrm>
          <a:noFill/>
        </p:spPr>
      </p:pic>
      <p:sp>
        <p:nvSpPr>
          <p:cNvPr id="18436" name="Prostokąt 4"/>
          <p:cNvSpPr>
            <a:spLocks noChangeArrowheads="1"/>
          </p:cNvSpPr>
          <p:nvPr/>
        </p:nvSpPr>
        <p:spPr bwMode="auto">
          <a:xfrm>
            <a:off x="609600" y="685800"/>
            <a:ext cx="44751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3600"/>
              <a:t>TRENING ZABAWY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200" smtClean="0"/>
              <a:t>WSPIERANIE ROZWOJU ZABAWY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Mechanizmy rozwojowe – jak je „uruchamiać” w zabawie</a:t>
            </a:r>
          </a:p>
          <a:p>
            <a:pPr lvl="8">
              <a:defRPr/>
            </a:pPr>
            <a:endParaRPr lang="pl-PL" dirty="0" smtClean="0"/>
          </a:p>
          <a:p>
            <a:pPr>
              <a:defRPr/>
            </a:pPr>
            <a:r>
              <a:rPr lang="pl-PL" dirty="0" smtClean="0"/>
              <a:t>Raz ja – raz ty</a:t>
            </a:r>
          </a:p>
          <a:p>
            <a:pPr>
              <a:defRPr/>
            </a:pPr>
            <a:r>
              <a:rPr lang="pl-PL" dirty="0" smtClean="0"/>
              <a:t>O popatrz!</a:t>
            </a:r>
          </a:p>
          <a:p>
            <a:pPr>
              <a:defRPr/>
            </a:pPr>
            <a:r>
              <a:rPr lang="pl-PL" dirty="0" smtClean="0"/>
              <a:t>Zrób tak jak ja.</a:t>
            </a:r>
            <a:endParaRPr lang="pl-PL" dirty="0"/>
          </a:p>
        </p:txBody>
      </p:sp>
      <p:sp>
        <p:nvSpPr>
          <p:cNvPr id="25604" name="Symbol zastępczy stopki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opracowanie Anna Szczypczyk           www.cresco.edu.pl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ytuł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001000" cy="835025"/>
          </a:xfrm>
        </p:spPr>
        <p:txBody>
          <a:bodyPr/>
          <a:lstStyle/>
          <a:p>
            <a:pPr algn="ctr"/>
            <a:r>
              <a:rPr lang="pl-PL" sz="3200" smtClean="0"/>
              <a:t>WSPIERANIE ROZWOJU ZABAWY</a:t>
            </a:r>
          </a:p>
        </p:txBody>
      </p:sp>
      <p:sp>
        <p:nvSpPr>
          <p:cNvPr id="2662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Zabawa trudna ale…</a:t>
            </a:r>
          </a:p>
          <a:p>
            <a:r>
              <a:rPr lang="pl-PL" smtClean="0"/>
              <a:t>Każde dziecko ma ulubioną zabawę</a:t>
            </a:r>
          </a:p>
          <a:p>
            <a:r>
              <a:rPr lang="pl-PL" smtClean="0"/>
              <a:t>Ruch i dotyk – zabawy na początek</a:t>
            </a:r>
          </a:p>
          <a:p>
            <a:r>
              <a:rPr lang="pl-PL" smtClean="0"/>
              <a:t>Niespodzianka i zaskoczenie</a:t>
            </a:r>
          </a:p>
          <a:p>
            <a:pPr>
              <a:buFont typeface="Wingdings" pitchFamily="2" charset="2"/>
              <a:buNone/>
            </a:pPr>
            <a:endParaRPr lang="pl-PL" smtClean="0"/>
          </a:p>
          <a:p>
            <a:endParaRPr lang="pl-PL" smtClean="0"/>
          </a:p>
        </p:txBody>
      </p:sp>
      <p:sp>
        <p:nvSpPr>
          <p:cNvPr id="26628" name="Symbol zastępczy stopki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opracowanie Anna Szczypczyk           www.cresco.edu.pl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fil">
  <a:themeElements>
    <a:clrScheme name="Profil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fil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3065</TotalTime>
  <Words>505</Words>
  <Application>Microsoft Office PowerPoint</Application>
  <PresentationFormat>Pokaz na ekranie (4:3)</PresentationFormat>
  <Paragraphs>124</Paragraphs>
  <Slides>12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Profil</vt:lpstr>
      <vt:lpstr>Jak się bawić?</vt:lpstr>
      <vt:lpstr>Jak bawić się z dzieckiem?</vt:lpstr>
      <vt:lpstr>ZABAWA</vt:lpstr>
      <vt:lpstr>CZYM JEST ZABAWA?</vt:lpstr>
      <vt:lpstr>TRENING ZABAWY</vt:lpstr>
      <vt:lpstr>ZABAWA A ROZWÓJ SPOŁECZNY</vt:lpstr>
      <vt:lpstr>ZABAWA A ROZWÓJ POZNAWCZY</vt:lpstr>
      <vt:lpstr>ZABAWA A ROZWÓJ EMOCJONALNY</vt:lpstr>
      <vt:lpstr>ZABAWA I KOMUNIKACJA</vt:lpstr>
      <vt:lpstr>„Porządkowanie zabawy polega na jej metodycznym rozkładaniu na mniejsze czynniki, aby przestała być pozbawionym znaczenia zbitkiem słów, przedmiotów  i ruchów.”   J.Moor</vt:lpstr>
      <vt:lpstr>WSPIERANIE ROZWOJU ZABAWY</vt:lpstr>
      <vt:lpstr>WSPIERANIE ROZWOJU ZABAWY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 wspierać komunikację małego dziecka z autyzmem?</dc:title>
  <dc:creator>Magdalena</dc:creator>
  <cp:lastModifiedBy>Krzysztof</cp:lastModifiedBy>
  <cp:revision>113</cp:revision>
  <dcterms:created xsi:type="dcterms:W3CDTF">2011-08-06T11:59:56Z</dcterms:created>
  <dcterms:modified xsi:type="dcterms:W3CDTF">2014-08-31T22:11:54Z</dcterms:modified>
</cp:coreProperties>
</file>