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>
        <p:scale>
          <a:sx n="108" d="100"/>
          <a:sy n="108" d="100"/>
        </p:scale>
        <p:origin x="108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820B9D-289D-443C-A450-6431BFE40171}" type="datetimeFigureOut">
              <a:rPr lang="pl-PL" smtClean="0"/>
              <a:t>2014-11-25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6780AF-B7D0-480D-91AF-A4DACB83E3D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233559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BEE648-DA18-4451-9A66-834745E487B6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B111DA-D4CD-42DA-A32F-6BC55FDD226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6364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39801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2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8176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3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25229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4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82345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5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41533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6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844009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7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9301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8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67139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9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8740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10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28381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11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5100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4519-559F-49D1-B667-FAB431000B3A}" type="datetime1">
              <a:rPr lang="pl-PL" smtClean="0"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36DA5-DD0E-4402-AB98-B71013481ED5}" type="datetime1">
              <a:rPr lang="pl-PL" smtClean="0"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7FB1-D905-4C82-80D9-1E8713D2E077}" type="datetime1">
              <a:rPr lang="pl-PL" smtClean="0"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F428-C738-48FA-A91C-D1DD5A307DE7}" type="datetime1">
              <a:rPr lang="pl-PL" smtClean="0"/>
              <a:t>2014-11-25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F47E-E4DE-411E-8FFE-60B7ADA9465C}" type="datetime1">
              <a:rPr lang="pl-PL" smtClean="0"/>
              <a:t>2014-11-25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A1AE6-2169-44BD-93BA-4DD2E2A2CDF1}" type="datetime1">
              <a:rPr lang="pl-PL" smtClean="0"/>
              <a:t>2014-11-25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5629-2DB2-4326-B6C3-921DCF55C948}" type="datetime1">
              <a:rPr lang="pl-PL" smtClean="0"/>
              <a:t>2014-11-25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B3BD6-CB5B-42FE-B222-0AFFA75EB777}" type="datetime1">
              <a:rPr lang="pl-PL" smtClean="0"/>
              <a:t>2014-11-25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6F57-7D3B-494F-9B2E-D403CAD90274}" type="datetime1">
              <a:rPr lang="pl-PL" smtClean="0"/>
              <a:t>2014-11-25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06247-9E80-4745-8EC9-EDA59CA97802}" type="datetime1">
              <a:rPr lang="pl-PL" smtClean="0"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21AFF-238D-45CE-9F89-1FAFD7D9EFE3}" type="datetime1">
              <a:rPr lang="pl-PL" smtClean="0"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60E6D-A77B-441D-80C2-7AB9C6597088}" type="datetime1">
              <a:rPr lang="pl-PL" smtClean="0"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emf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emf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emf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6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>
              <a:defRPr/>
            </a:pPr>
            <a:r>
              <a:rPr lang="pl-PL" sz="3200" b="1" dirty="0"/>
              <a:t>Duchowość i autyzm </a:t>
            </a:r>
            <a:r>
              <a:rPr lang="pl-PL" sz="2000" b="1" dirty="0"/>
              <a:t/>
            </a:r>
            <a:br>
              <a:rPr lang="pl-PL" sz="2000" b="1" dirty="0"/>
            </a:br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/>
              <a:t>1.Powitanie, zaprezentowanie planu, prowadzących </a:t>
            </a:r>
            <a:br>
              <a:rPr lang="pl-PL" sz="2000" dirty="0"/>
            </a:br>
            <a:r>
              <a:rPr lang="pl-PL" sz="2000" b="1" dirty="0"/>
              <a:t>2.ks. Janusz Rzepa </a:t>
            </a:r>
            <a:r>
              <a:rPr lang="pl-PL" sz="2000" dirty="0"/>
              <a:t>– </a:t>
            </a:r>
            <a:r>
              <a:rPr lang="pl-PL" sz="2000" i="1" dirty="0"/>
              <a:t>Życie sakramentalne os. niepełno- 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pl-PL" sz="2000" i="1" dirty="0"/>
              <a:t>3.sprawnych intelektualnie - w świetle nauczania Kościoła</a:t>
            </a:r>
            <a:r>
              <a:rPr lang="pl-PL" sz="2000" dirty="0"/>
              <a:t>. </a:t>
            </a:r>
            <a:br>
              <a:rPr lang="pl-PL" sz="2000" dirty="0"/>
            </a:br>
            <a:r>
              <a:rPr lang="pl-PL" sz="2000" dirty="0"/>
              <a:t>4.Przerwa </a:t>
            </a:r>
            <a:br>
              <a:rPr lang="pl-PL" sz="2000" dirty="0"/>
            </a:br>
            <a:r>
              <a:rPr lang="pl-PL" sz="2000" b="1" dirty="0"/>
              <a:t>5.Marzena </a:t>
            </a:r>
            <a:r>
              <a:rPr lang="pl-PL" sz="2000" b="1" dirty="0" err="1"/>
              <a:t>Błażejak</a:t>
            </a:r>
            <a:r>
              <a:rPr lang="pl-PL" sz="2000" b="1" dirty="0"/>
              <a:t> </a:t>
            </a:r>
            <a:r>
              <a:rPr lang="pl-PL" sz="2000" dirty="0"/>
              <a:t>– </a:t>
            </a:r>
            <a:r>
              <a:rPr lang="pl-PL" sz="2000" i="1" dirty="0"/>
              <a:t>Warsztat praktyczny </a:t>
            </a:r>
            <a:r>
              <a:rPr lang="pl-PL" sz="2000" dirty="0"/>
              <a:t>(min. słownictwo, pomoce) </a:t>
            </a:r>
            <a:br>
              <a:rPr lang="pl-PL" sz="2000" dirty="0"/>
            </a:br>
            <a:r>
              <a:rPr lang="pl-PL" sz="2000" dirty="0"/>
              <a:t>6.Pytania/Podsumowanie </a:t>
            </a:r>
            <a:br>
              <a:rPr lang="pl-PL" sz="2000" dirty="0"/>
            </a:br>
            <a:r>
              <a:rPr lang="pl-PL" sz="2000" dirty="0"/>
              <a:t>7.Zakończenie</a:t>
            </a:r>
            <a:endParaRPr lang="pl-PL" sz="20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 algn="l"/>
            <a:r>
              <a:rPr lang="pl-PL" sz="1200" dirty="0"/>
              <a:t/>
            </a:r>
            <a:br>
              <a:rPr lang="pl-PL" sz="1200" dirty="0"/>
            </a:br>
            <a:r>
              <a:rPr lang="pl-PL" sz="2800" b="1" dirty="0" err="1"/>
              <a:t>Oligokatecheza</a:t>
            </a:r>
            <a:r>
              <a:rPr lang="pl-PL" sz="2800" b="1" dirty="0"/>
              <a:t>, katecheza specjalna </a:t>
            </a:r>
            <a:r>
              <a:rPr lang="pl-PL" sz="2800" b="1" dirty="0" smtClean="0"/>
              <a:t/>
            </a:r>
            <a:br>
              <a:rPr lang="pl-PL" sz="2800" b="1" dirty="0" smtClean="0"/>
            </a:br>
            <a:r>
              <a:rPr lang="pl-PL" sz="2800" b="1" dirty="0" smtClean="0"/>
              <a:t>czyli </a:t>
            </a:r>
            <a:r>
              <a:rPr lang="pl-PL" sz="2800" b="1" dirty="0"/>
              <a:t>sakramentalna? </a:t>
            </a:r>
            <a:r>
              <a:rPr lang="pl-PL" sz="2800" dirty="0"/>
              <a:t/>
            </a:r>
            <a:br>
              <a:rPr lang="pl-PL" sz="2800" dirty="0"/>
            </a:br>
            <a:r>
              <a:rPr lang="pl-PL" sz="2800" dirty="0" smtClean="0"/>
              <a:t>• Wprowadzenie </a:t>
            </a:r>
            <a:r>
              <a:rPr lang="pl-PL" sz="2800" dirty="0"/>
              <a:t>do modlitwy </a:t>
            </a:r>
            <a:br>
              <a:rPr lang="pl-PL" sz="2800" dirty="0"/>
            </a:br>
            <a:r>
              <a:rPr lang="pl-PL" sz="2800" dirty="0" smtClean="0"/>
              <a:t>• Rozwój </a:t>
            </a:r>
            <a:r>
              <a:rPr lang="pl-PL" sz="2800" dirty="0"/>
              <a:t>i podtrzymanie zdolności do modlitwy </a:t>
            </a:r>
            <a:br>
              <a:rPr lang="pl-PL" sz="2800" dirty="0"/>
            </a:br>
            <a:r>
              <a:rPr lang="pl-PL" sz="2800" dirty="0" smtClean="0"/>
              <a:t>• Kształtowanie </a:t>
            </a:r>
            <a:r>
              <a:rPr lang="pl-PL" sz="2800" dirty="0"/>
              <a:t>umiejętności rozróżniania dobra od zła </a:t>
            </a:r>
            <a:br>
              <a:rPr lang="pl-PL" sz="2800" dirty="0"/>
            </a:br>
            <a:endParaRPr lang="pl-PL" sz="28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0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 algn="l"/>
            <a:r>
              <a:rPr lang="pl-PL" sz="1200" dirty="0"/>
              <a:t/>
            </a:r>
            <a:br>
              <a:rPr lang="pl-PL" sz="1200" dirty="0"/>
            </a:br>
            <a:r>
              <a:rPr lang="pl-PL" sz="2400" b="1" dirty="0"/>
              <a:t>Od czego </a:t>
            </a:r>
            <a:r>
              <a:rPr lang="pl-PL" sz="2400" b="1" dirty="0" smtClean="0"/>
              <a:t>zacząć? </a:t>
            </a:r>
            <a:br>
              <a:rPr lang="pl-PL" sz="2400" b="1" dirty="0" smtClean="0"/>
            </a:br>
            <a:r>
              <a:rPr lang="pl-PL" sz="2400" dirty="0"/>
              <a:t/>
            </a:r>
            <a:br>
              <a:rPr lang="pl-PL" sz="2400" dirty="0"/>
            </a:br>
            <a:r>
              <a:rPr lang="pl-PL" sz="2400" dirty="0"/>
              <a:t>Wprowadzenie do modlitwy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to </a:t>
            </a:r>
            <a:r>
              <a:rPr lang="pl-PL" sz="2400" dirty="0"/>
              <a:t>pewien stały rytuał,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na </a:t>
            </a:r>
            <a:r>
              <a:rPr lang="pl-PL" sz="2400" dirty="0"/>
              <a:t>który składa się miejsce,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przedmiot(y</a:t>
            </a:r>
            <a:r>
              <a:rPr lang="pl-PL" sz="2400" dirty="0"/>
              <a:t>), postawy, gesty.</a:t>
            </a:r>
            <a:endParaRPr lang="pl-PL" sz="24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2120" y="1608325"/>
            <a:ext cx="3070162" cy="378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31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>
              <a:defRPr/>
            </a:pPr>
            <a:r>
              <a:rPr lang="pl-PL" sz="2400" dirty="0" smtClean="0"/>
              <a:t>POSTAWY</a:t>
            </a:r>
            <a:br>
              <a:rPr lang="pl-PL" sz="2400" dirty="0" smtClean="0"/>
            </a:br>
            <a:endParaRPr lang="pl-PL" sz="24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39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830" y="2469667"/>
            <a:ext cx="1122435" cy="218347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5047" y="2503172"/>
            <a:ext cx="1343492" cy="2149966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6656" y="2652112"/>
            <a:ext cx="1134169" cy="2001025"/>
          </a:xfrm>
          <a:prstGeom prst="rect">
            <a:avLst/>
          </a:prstGeom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38266"/>
              </p:ext>
            </p:extLst>
          </p:nvPr>
        </p:nvGraphicFramePr>
        <p:xfrm>
          <a:off x="812800" y="5013879"/>
          <a:ext cx="70715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1568"/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 err="1" smtClean="0"/>
                        <a:t>S</a:t>
                      </a:r>
                      <a:r>
                        <a:rPr lang="pl-PL" dirty="0" err="1" smtClean="0">
                          <a:solidFill>
                            <a:schemeClr val="tx1"/>
                          </a:solidFill>
                        </a:rPr>
                        <a:t>stojąca</a:t>
                      </a:r>
                      <a:r>
                        <a:rPr lang="pl-PL" dirty="0" smtClean="0">
                          <a:solidFill>
                            <a:schemeClr val="tx1"/>
                          </a:solidFill>
                        </a:rPr>
                        <a:t>                                 siedząca                                             klęcząca</a:t>
                      </a:r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500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 fontScale="90000"/>
          </a:bodyPr>
          <a:lstStyle/>
          <a:p>
            <a:pPr algn="l"/>
            <a:r>
              <a:rPr lang="pl-PL" sz="2000" b="1" dirty="0"/>
              <a:t/>
            </a:r>
            <a:br>
              <a:rPr lang="pl-PL" sz="2000" b="1" dirty="0"/>
            </a:br>
            <a:r>
              <a:rPr lang="pl-PL" sz="2000" b="1" dirty="0"/>
              <a:t>Pierwszy etap za </a:t>
            </a:r>
            <a:r>
              <a:rPr lang="pl-PL" sz="2000" b="1" dirty="0" smtClean="0"/>
              <a:t>nami</a:t>
            </a:r>
            <a:r>
              <a:rPr lang="pl-PL" sz="2000" b="1" dirty="0"/>
              <a:t>: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/>
              <a:t>-miejsce </a:t>
            </a:r>
            <a:br>
              <a:rPr lang="pl-PL" sz="2000" dirty="0"/>
            </a:br>
            <a:r>
              <a:rPr lang="pl-PL" sz="2000" dirty="0"/>
              <a:t>-krzyż/obraz/figura </a:t>
            </a:r>
            <a:br>
              <a:rPr lang="pl-PL" sz="2000" dirty="0"/>
            </a:br>
            <a:r>
              <a:rPr lang="pl-PL" sz="2000" dirty="0"/>
              <a:t>-klęczę/siedzę/stoję </a:t>
            </a:r>
            <a:br>
              <a:rPr lang="pl-PL" sz="2000" dirty="0"/>
            </a:br>
            <a:r>
              <a:rPr lang="pl-PL" sz="2000" dirty="0"/>
              <a:t>-składam ręce </a:t>
            </a:r>
            <a:br>
              <a:rPr lang="pl-PL" sz="2000" dirty="0"/>
            </a:br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/>
              <a:t>Mogę Jezusowi coś </a:t>
            </a:r>
            <a:r>
              <a:rPr lang="pl-PL" sz="2000" dirty="0" smtClean="0"/>
              <a:t>powiedzieć… 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pl-PL" sz="2000" i="1" dirty="0"/>
              <a:t>„Jezu, dziękuję Ci za…” </a:t>
            </a:r>
            <a:br>
              <a:rPr lang="pl-PL" sz="2000" i="1" dirty="0"/>
            </a:br>
            <a:r>
              <a:rPr lang="pl-PL" sz="2000" i="1" dirty="0"/>
              <a:t>„Jezu, proszę pomóż mi” </a:t>
            </a:r>
            <a:br>
              <a:rPr lang="pl-PL" sz="2000" i="1" dirty="0"/>
            </a:br>
            <a:r>
              <a:rPr lang="pl-PL" sz="2000" i="1" dirty="0"/>
              <a:t>„Jezu, proszę pomóż mamie” </a:t>
            </a:r>
            <a:br>
              <a:rPr lang="pl-PL" sz="2000" i="1" dirty="0"/>
            </a:br>
            <a:r>
              <a:rPr lang="pl-PL" sz="2000" i="1" dirty="0"/>
              <a:t>„Jezu, przepraszam Cię”</a:t>
            </a:r>
            <a:endParaRPr lang="pl-PL" sz="2000" i="1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8908" y="1137413"/>
            <a:ext cx="3254400" cy="4137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1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r>
              <a:rPr lang="pl-PL" sz="1200" dirty="0"/>
              <a:t/>
            </a:r>
            <a:br>
              <a:rPr lang="pl-PL" sz="1200" dirty="0"/>
            </a:br>
            <a:r>
              <a:rPr lang="pl-PL" sz="1200" dirty="0"/>
              <a:t/>
            </a:r>
            <a:br>
              <a:rPr lang="pl-PL" sz="1200" dirty="0"/>
            </a:b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790104" y="1772816"/>
            <a:ext cx="7022255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l-PL" dirty="0">
                <a:latin typeface="Calibri" panose="020F0502020204030204" pitchFamily="34" charset="0"/>
              </a:rPr>
              <a:t>Rozwój i podtrzymywanie zdolności do modlitwy opiera się na współpracy rodziców z katechetą i ich czynnym zaangażowaniu w modlitwę rodzinną </a:t>
            </a: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6486" y="2530649"/>
            <a:ext cx="4332588" cy="323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r>
              <a:rPr lang="pl-PL" sz="1200" dirty="0"/>
              <a:t/>
            </a:r>
            <a:br>
              <a:rPr lang="pl-PL" sz="1200" dirty="0"/>
            </a:br>
            <a:r>
              <a:rPr lang="pl-PL" sz="1200" dirty="0"/>
              <a:t/>
            </a:r>
            <a:br>
              <a:rPr lang="pl-PL" sz="1200" dirty="0"/>
            </a:b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971600" y="1916833"/>
            <a:ext cx="763423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1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l-PL" dirty="0">
                <a:latin typeface="Calibri" panose="020F0502020204030204" pitchFamily="34" charset="0"/>
              </a:rPr>
              <a:t>Trzeba jednak </a:t>
            </a:r>
            <a:r>
              <a:rPr lang="pl-PL" dirty="0" err="1">
                <a:latin typeface="Calibri" panose="020F0502020204030204" pitchFamily="34" charset="0"/>
              </a:rPr>
              <a:t>kształtowad</a:t>
            </a:r>
            <a:r>
              <a:rPr lang="pl-PL" dirty="0">
                <a:latin typeface="Calibri" panose="020F0502020204030204" pitchFamily="34" charset="0"/>
              </a:rPr>
              <a:t> w dziecku </a:t>
            </a:r>
            <a:r>
              <a:rPr lang="pl-PL" dirty="0" err="1">
                <a:latin typeface="Calibri" panose="020F0502020204030204" pitchFamily="34" charset="0"/>
              </a:rPr>
              <a:t>umiejętnośd</a:t>
            </a:r>
            <a:r>
              <a:rPr lang="pl-PL" dirty="0">
                <a:latin typeface="Calibri" panose="020F0502020204030204" pitchFamily="34" charset="0"/>
              </a:rPr>
              <a:t> przynajmniej minimalnego rozróżniania dobra i zła. </a:t>
            </a:r>
            <a:endParaRPr lang="pl-PL" dirty="0" smtClean="0">
              <a:latin typeface="Calibri" panose="020F0502020204030204" pitchFamily="34" charset="0"/>
            </a:endParaRPr>
          </a:p>
          <a:p>
            <a:endParaRPr lang="pl-PL" dirty="0">
              <a:latin typeface="Calibri" panose="020F0502020204030204" pitchFamily="34" charset="0"/>
            </a:endParaRPr>
          </a:p>
          <a:p>
            <a:r>
              <a:rPr lang="pl-PL" dirty="0" smtClean="0">
                <a:latin typeface="Calibri" panose="020F0502020204030204" pitchFamily="34" charset="0"/>
              </a:rPr>
              <a:t>Dobre </a:t>
            </a:r>
            <a:r>
              <a:rPr lang="pl-PL" dirty="0">
                <a:latin typeface="Calibri" panose="020F0502020204030204" pitchFamily="34" charset="0"/>
              </a:rPr>
              <a:t>zachowanie </a:t>
            </a:r>
            <a:r>
              <a:rPr lang="pl-PL" dirty="0" smtClean="0">
                <a:latin typeface="Calibri" panose="020F0502020204030204" pitchFamily="34" charset="0"/>
              </a:rPr>
              <a:t>					Złe zachowanie</a:t>
            </a:r>
            <a:endParaRPr lang="pl-PL" dirty="0">
              <a:latin typeface="Calibri" panose="020F0502020204030204" pitchFamily="34" charset="0"/>
            </a:endParaRPr>
          </a:p>
          <a:p>
            <a:endParaRPr lang="pl-PL" dirty="0">
              <a:latin typeface="Calibri" panose="020F05020202040302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7235" y="3526207"/>
            <a:ext cx="1293149" cy="128388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192" y="3231429"/>
            <a:ext cx="1700675" cy="246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0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63" y="2599110"/>
            <a:ext cx="2091653" cy="2949557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3808" y="3152189"/>
            <a:ext cx="1271250" cy="1789489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2927" y="3179143"/>
            <a:ext cx="1271250" cy="1789489"/>
          </a:xfrm>
          <a:prstGeom prst="rect">
            <a:avLst/>
          </a:prstGeom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-15790" y="1660597"/>
            <a:ext cx="7793038" cy="3600400"/>
          </a:xfrm>
        </p:spPr>
        <p:txBody>
          <a:bodyPr rtlCol="0" anchor="t">
            <a:normAutofit/>
          </a:bodyPr>
          <a:lstStyle/>
          <a:p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683568" y="1615182"/>
            <a:ext cx="6174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200" b="1" dirty="0"/>
          </a:p>
          <a:p>
            <a:pPr algn="ctr"/>
            <a:r>
              <a:rPr lang="pl-PL" sz="3200" b="1" dirty="0"/>
              <a:t>Programy i pomoce - propozycje </a:t>
            </a:r>
            <a:endParaRPr lang="pl-PL" sz="32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55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r>
              <a:rPr lang="pl-PL" sz="1200" dirty="0"/>
              <a:t/>
            </a:r>
            <a:br>
              <a:rPr lang="pl-PL" sz="1200" dirty="0"/>
            </a:br>
            <a:r>
              <a:rPr lang="pl-PL" sz="1200" dirty="0"/>
              <a:t/>
            </a:r>
            <a:br>
              <a:rPr lang="pl-PL" sz="1200" dirty="0"/>
            </a:b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899592" y="1772816"/>
            <a:ext cx="60949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l-PL" sz="2800" b="1" dirty="0">
                <a:latin typeface="Calibri" panose="020F0502020204030204" pitchFamily="34" charset="0"/>
              </a:rPr>
              <a:t>Przygotowanie dziecka do sakramentów </a:t>
            </a:r>
            <a:endParaRPr lang="pl-PL" sz="2800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914" y="2562076"/>
            <a:ext cx="1671492" cy="266821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7428" y="2419147"/>
            <a:ext cx="2143512" cy="2954069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2160" y="2639326"/>
            <a:ext cx="2672043" cy="2513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3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r>
              <a:rPr lang="pl-PL" sz="1200" dirty="0"/>
              <a:t/>
            </a:r>
            <a:br>
              <a:rPr lang="pl-PL" sz="1200" dirty="0"/>
            </a:br>
            <a:r>
              <a:rPr lang="pl-PL" sz="2000" b="1" dirty="0"/>
              <a:t>POSYNODALNA ADHORTACJA APOSTOLSKA SACRAMENTUM CARITATIS z 22 lutego 2007, Benedykta XVI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pl-PL" sz="1200" dirty="0"/>
              <a:t/>
            </a:r>
            <a:br>
              <a:rPr lang="pl-PL" sz="1200" dirty="0"/>
            </a:br>
            <a:r>
              <a:rPr lang="pl-PL" sz="1200" b="1" dirty="0"/>
              <a:t>58. </a:t>
            </a:r>
            <a:r>
              <a:rPr lang="pl-PL" sz="1200" dirty="0"/>
              <a:t/>
            </a:r>
            <a:br>
              <a:rPr lang="pl-PL" sz="1200" dirty="0"/>
            </a:br>
            <a:r>
              <a:rPr lang="pl-PL" sz="1200" dirty="0"/>
              <a:t>„</a:t>
            </a:r>
            <a:r>
              <a:rPr lang="pl-PL" sz="1200" i="1" dirty="0"/>
              <a:t>W </a:t>
            </a:r>
            <a:r>
              <a:rPr lang="pl-PL" sz="1200" i="1" dirty="0" err="1"/>
              <a:t>koocu</a:t>
            </a:r>
            <a:r>
              <a:rPr lang="pl-PL" sz="1200" i="1" dirty="0"/>
              <a:t>, należy również </a:t>
            </a:r>
            <a:r>
              <a:rPr lang="pl-PL" sz="1200" i="1" dirty="0" err="1"/>
              <a:t>zapewnid</a:t>
            </a:r>
            <a:r>
              <a:rPr lang="pl-PL" sz="1200" i="1" dirty="0"/>
              <a:t> Komunię eucharystyczną na tyle, na ile to jest możliwe, osobom upośledzonym umysłowo, ochrzczonym i bierzmowanym: </a:t>
            </a:r>
            <a:r>
              <a:rPr lang="pl-PL" sz="1200" b="1" i="1" dirty="0"/>
              <a:t>otrzymują one Eucharystię w wierze, również w wierze ich rodziny lub wspólnoty, która im towarzyszy</a:t>
            </a:r>
            <a:r>
              <a:rPr lang="pl-PL" sz="1200" i="1" dirty="0"/>
              <a:t>[178].” </a:t>
            </a:r>
            <a:r>
              <a:rPr lang="pl-PL" sz="1200" i="1" dirty="0" smtClean="0"/>
              <a:t/>
            </a:r>
            <a:br>
              <a:rPr lang="pl-PL" sz="1200" i="1" dirty="0" smtClean="0"/>
            </a:br>
            <a:r>
              <a:rPr lang="pl-PL" sz="1200" dirty="0"/>
              <a:t/>
            </a:r>
            <a:br>
              <a:rPr lang="pl-PL" sz="1200" dirty="0"/>
            </a:br>
            <a:r>
              <a:rPr lang="pl-PL" sz="1200" b="1" dirty="0"/>
              <a:t>65. </a:t>
            </a:r>
            <a:r>
              <a:rPr lang="pl-PL" sz="1200" dirty="0"/>
              <a:t/>
            </a:r>
            <a:br>
              <a:rPr lang="pl-PL" sz="1200" dirty="0"/>
            </a:br>
            <a:r>
              <a:rPr lang="pl-PL" sz="1200" i="1" dirty="0"/>
              <a:t>Mam na uwadze, w ogólności, </a:t>
            </a:r>
            <a:r>
              <a:rPr lang="pl-PL" sz="1200" b="1" i="1" dirty="0"/>
              <a:t>znaczenie gestów i postaw, takich np. jak klękanie </a:t>
            </a:r>
            <a:r>
              <a:rPr lang="pl-PL" sz="1200" i="1" dirty="0"/>
              <a:t>podczas znaczących momentów modlitwy eucharystycznej. Przystosowując się do uprawnionej różnorodności znaków dokonywanych w kontekście różnych kultur, podczas każdej celebracji jest przeżywana i wyraża się </a:t>
            </a:r>
            <a:r>
              <a:rPr lang="pl-PL" sz="1200" i="1" dirty="0" err="1"/>
              <a:t>świadomośd</a:t>
            </a:r>
            <a:r>
              <a:rPr lang="pl-PL" sz="1200" i="1" dirty="0"/>
              <a:t> znalezienia się wobec </a:t>
            </a:r>
            <a:r>
              <a:rPr lang="pl-PL" sz="1200" i="1" dirty="0" err="1"/>
              <a:t>nieskooczonego</a:t>
            </a:r>
            <a:r>
              <a:rPr lang="pl-PL" sz="1200" i="1" dirty="0"/>
              <a:t> majestatu Boga, który dociera do nas w pokorny sposób w znakach sakramentalnych. </a:t>
            </a: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78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r>
              <a:rPr lang="pl-PL" sz="1200" dirty="0"/>
              <a:t/>
            </a:r>
            <a:br>
              <a:rPr lang="pl-PL" sz="1200" dirty="0"/>
            </a:br>
            <a:r>
              <a:rPr lang="pl-PL" sz="1200" dirty="0"/>
              <a:t/>
            </a:r>
            <a:br>
              <a:rPr lang="pl-PL" sz="1200" dirty="0"/>
            </a:b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683568" y="1916832"/>
            <a:ext cx="7200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pl-PL" sz="2800" dirty="0">
                <a:latin typeface="Calibri" panose="020F0502020204030204" pitchFamily="34" charset="0"/>
              </a:rPr>
              <a:t>Dziękuję! </a:t>
            </a:r>
            <a:endParaRPr lang="pl-PL" sz="2800" dirty="0" smtClean="0">
              <a:latin typeface="Calibri" panose="020F0502020204030204" pitchFamily="34" charset="0"/>
            </a:endParaRPr>
          </a:p>
          <a:p>
            <a:pPr algn="ctr"/>
            <a:r>
              <a:rPr lang="pl-PL" sz="2800" dirty="0" smtClean="0">
                <a:latin typeface="Calibri" panose="020F0502020204030204" pitchFamily="34" charset="0"/>
              </a:rPr>
              <a:t>Zapraszam </a:t>
            </a:r>
            <a:r>
              <a:rPr lang="pl-PL" sz="2800" dirty="0">
                <a:latin typeface="Calibri" panose="020F0502020204030204" pitchFamily="34" charset="0"/>
              </a:rPr>
              <a:t>do współpracy! </a:t>
            </a:r>
            <a:r>
              <a:rPr lang="pl-PL" sz="2800" dirty="0" smtClean="0">
                <a:latin typeface="Wingdings" panose="05000000000000000000" pitchFamily="2" charset="2"/>
              </a:rPr>
              <a:t></a:t>
            </a:r>
          </a:p>
          <a:p>
            <a:pPr algn="ctr"/>
            <a:endParaRPr lang="pl-PL" sz="2800" dirty="0">
              <a:latin typeface="Wingdings" panose="05000000000000000000" pitchFamily="2" charset="2"/>
            </a:endParaRPr>
          </a:p>
          <a:p>
            <a:pPr algn="ctr"/>
            <a:r>
              <a:rPr lang="pl-PL" sz="2800" dirty="0" smtClean="0">
                <a:latin typeface="Wingdings" panose="05000000000000000000" pitchFamily="2" charset="2"/>
              </a:rPr>
              <a:t> </a:t>
            </a:r>
            <a:r>
              <a:rPr lang="pl-PL" sz="2800" dirty="0">
                <a:latin typeface="Calibri" panose="020F0502020204030204" pitchFamily="34" charset="0"/>
              </a:rPr>
              <a:t>blazejak@gmail.com 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155537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1" id="{B15BA8DA-7939-4F16-AB3E-EA595F2F71CA}" vid="{5BEEF980-2998-437B-926E-4A368E612F08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Szablon PP POKL</Template>
  <TotalTime>21</TotalTime>
  <Words>192</Words>
  <Application>Microsoft Office PowerPoint</Application>
  <PresentationFormat>Pokaz na ekranie (4:3)</PresentationFormat>
  <Paragraphs>48</Paragraphs>
  <Slides>11</Slides>
  <Notes>11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5" baseType="lpstr">
      <vt:lpstr>Arial</vt:lpstr>
      <vt:lpstr>Calibri</vt:lpstr>
      <vt:lpstr>Wingdings</vt:lpstr>
      <vt:lpstr>Motyw pakietu Office</vt:lpstr>
      <vt:lpstr>Duchowość i autyzm   1.Powitanie, zaprezentowanie planu, prowadzących  2.ks. Janusz Rzepa – Życie sakramentalne os. niepełno-  3.sprawnych intelektualnie - w świetle nauczania Kościoła.  4.Przerwa  5.Marzena Błażejak – Warsztat praktyczny (min. słownictwo, pomoce)  6.Pytania/Podsumowanie  7.Zakończenie</vt:lpstr>
      <vt:lpstr> Oligokatecheza, katecheza specjalna  czyli sakramentalna?  • Wprowadzenie do modlitwy  • Rozwój i podtrzymanie zdolności do modlitwy  • Kształtowanie umiejętności rozróżniania dobra od zła  </vt:lpstr>
      <vt:lpstr> Od czego zacząć?   Wprowadzenie do modlitwy  to pewien stały rytuał,  na który składa się miejsce,  przedmiot(y), postawy, gesty.</vt:lpstr>
      <vt:lpstr>POSTAWY </vt:lpstr>
      <vt:lpstr> Pierwszy etap za nami: -miejsce  -krzyż/obraz/figura  -klęczę/siedzę/stoję  -składam ręce   Mogę Jezusowi coś powiedzieć…  „Jezu, dziękuję Ci za…”  „Jezu, proszę pomóż mi”  „Jezu, proszę pomóż mamie”  „Jezu, przepraszam Cię”</vt:lpstr>
      <vt:lpstr>  </vt:lpstr>
      <vt:lpstr>  </vt:lpstr>
      <vt:lpstr>Prezentacja programu PowerPoint</vt:lpstr>
      <vt:lpstr>  </vt:lpstr>
      <vt:lpstr> POSYNODALNA ADHORTACJA APOSTOLSKA SACRAMENTUM CARITATIS z 22 lutego 2007, Benedykta XVI   58.  „W koocu, należy również zapewnid Komunię eucharystyczną na tyle, na ile to jest możliwe, osobom upośledzonym umysłowo, ochrzczonym i bierzmowanym: otrzymują one Eucharystię w wierze, również w wierze ich rodziny lub wspólnoty, która im towarzyszy[178].”   65.  Mam na uwadze, w ogólności, znaczenie gestów i postaw, takich np. jak klękanie podczas znaczących momentów modlitwy eucharystycznej. Przystosowując się do uprawnionej różnorodności znaków dokonywanych w kontekście różnych kultur, podczas każdej celebracji jest przeżywana i wyraża się świadomośd znalezienia się wobec nieskooczonego majestatu Boga, który dociera do nas w pokorny sposób w znakach sakramentalnych. </vt:lpstr>
      <vt:lpstr>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Duchowość i autyzm   1.Powitanie, zaprezentowanie planu, prowadzących  2.ks. Janusz Rzepa – Życie sakramentalne os. niepełno-  3.sprawnych intelektualnie - w świetle nauczania Kościoła.  4.Przerwa  5.Marzena Błażejak – Warsztat praktyczny (min. słownictwo, pomoce)  6.Pytania/Podsumowanie  7.Zakończenie</dc:title>
  <dc:creator>Terapeuci</dc:creator>
  <cp:lastModifiedBy>Terapeuci</cp:lastModifiedBy>
  <cp:revision>3</cp:revision>
  <dcterms:created xsi:type="dcterms:W3CDTF">2014-11-25T08:02:02Z</dcterms:created>
  <dcterms:modified xsi:type="dcterms:W3CDTF">2014-11-25T08:23:29Z</dcterms:modified>
</cp:coreProperties>
</file>