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1" r:id="rId13"/>
    <p:sldId id="270" r:id="rId14"/>
    <p:sldId id="268" r:id="rId15"/>
    <p:sldId id="269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60AC4-5FAA-46C7-96E4-2FC961D96111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583DE7-DE59-41EF-9654-7AA78C3331F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61694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7071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2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5671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3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00130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4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336506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5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84121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6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57299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7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285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8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739810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9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98481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10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310658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7331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12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41364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13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251316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14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82408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15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041759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16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50666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17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197255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18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72803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19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5982468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20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585734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21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075624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94A875-227C-42F4-A916-4A53A3F0AF65}" type="slidenum">
              <a:rPr lang="pl-PL" smtClean="0"/>
              <a:pPr/>
              <a:t>22</a:t>
            </a:fld>
            <a:endParaRPr lang="pl-PL" smtClean="0"/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2" name="Symbol zastępczy nagłówka 1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2505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8259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51585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6812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9547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44906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4916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9714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97484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0093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8438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88538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CA650-CE9F-43B3-BEAD-B06A1D8B3FE5}" type="datetimeFigureOut">
              <a:rPr lang="pl-PL" smtClean="0"/>
              <a:t>2015-06-08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168B88-0339-48C1-9C7E-56659BB54BA7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0153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emf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jpe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pl.wiktionary.org/wiki/cudzy#pl" TargetMode="External"/><Relationship Id="rId3" Type="http://schemas.openxmlformats.org/officeDocument/2006/relationships/image" Target="../media/image1.png"/><Relationship Id="rId7" Type="http://schemas.openxmlformats.org/officeDocument/2006/relationships/hyperlink" Target="http://pl.wiktionary.org/wiki/bez#p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pl.wiktionary.org/wiki/sobie#pl" TargetMode="External"/><Relationship Id="rId5" Type="http://schemas.openxmlformats.org/officeDocument/2006/relationships/hyperlink" Target="http://pl.wiktionary.org/wiki/radzi%C4%87#pl" TargetMode="External"/><Relationship Id="rId10" Type="http://schemas.openxmlformats.org/officeDocument/2006/relationships/image" Target="../media/image2.jpeg"/><Relationship Id="rId4" Type="http://schemas.openxmlformats.org/officeDocument/2006/relationships/hyperlink" Target="http://sjp.pwn.pl/slownik/2519049/samodzielny" TargetMode="External"/><Relationship Id="rId9" Type="http://schemas.openxmlformats.org/officeDocument/2006/relationships/hyperlink" Target="http://pl.wiktionary.org/wiki/pomocy#pl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r>
              <a:rPr lang="pl-PL" sz="1800" dirty="0"/>
              <a:t>m</a:t>
            </a:r>
            <a:r>
              <a:rPr lang="pl-PL" sz="1800" dirty="0" smtClean="0"/>
              <a:t>gr Renata </a:t>
            </a:r>
            <a:r>
              <a:rPr lang="pl-PL" sz="1800" dirty="0" err="1" smtClean="0"/>
              <a:t>Werpachowska</a:t>
            </a:r>
            <a:r>
              <a:rPr lang="pl-PL" sz="1800" dirty="0" smtClean="0"/>
              <a:t/>
            </a:r>
            <a:br>
              <a:rPr lang="pl-PL" sz="1800" dirty="0" smtClean="0"/>
            </a:br>
            <a:r>
              <a:rPr lang="pl-PL" sz="1800" dirty="0" smtClean="0"/>
              <a:t>Fundacja Synapsis</a:t>
            </a:r>
            <a:endParaRPr lang="pl-PL" sz="1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rostokąt 1"/>
          <p:cNvSpPr/>
          <p:nvPr/>
        </p:nvSpPr>
        <p:spPr>
          <a:xfrm>
            <a:off x="952500" y="2832100"/>
            <a:ext cx="96647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altLang="pl-PL" sz="32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Przygotowanie do dorosłości osób z autyzmem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036092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0058400" y="4953000"/>
            <a:ext cx="71438" cy="420216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944724"/>
            <a:ext cx="6237288" cy="467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4789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952" y="466726"/>
            <a:ext cx="6310312" cy="506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5388" y="2761867"/>
            <a:ext cx="27146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35" y="1664284"/>
            <a:ext cx="2385467" cy="1866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765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359300" y="667563"/>
            <a:ext cx="5834038" cy="792088"/>
          </a:xfrm>
        </p:spPr>
        <p:txBody>
          <a:bodyPr rtlCol="0" anchor="t">
            <a:normAutofit/>
          </a:bodyPr>
          <a:lstStyle/>
          <a:p>
            <a:pPr algn="ctr">
              <a:defRPr/>
            </a:pPr>
            <a:r>
              <a:rPr lang="pl-PL" sz="3200" dirty="0" smtClean="0"/>
              <a:t>Dom mieszkalny</a:t>
            </a:r>
            <a:endParaRPr lang="pl-PL" sz="3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2" descr="C:\Users\Caharin\Dropbox\Synapsis\DOM\H&amp;M\DSCN2468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2092079" y="1459651"/>
            <a:ext cx="8978226" cy="4387783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</p:spTree>
    <p:extLst>
      <p:ext uri="{BB962C8B-B14F-4D97-AF65-F5344CB8AC3E}">
        <p14:creationId xmlns:p14="http://schemas.microsoft.com/office/powerpoint/2010/main" val="295322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3" descr="H:\twarze do selekcji\foty uczestników\Łukasz M\DSCN052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9331" y="782639"/>
            <a:ext cx="6330507" cy="474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9178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2" descr="H:\twarze do selekcji\foty uczestników\Jacek\IMG_20140715_16133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811" y="564679"/>
            <a:ext cx="2930525" cy="48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:\Archiwum zdjęć projekt DOM\2014\Lipiec\Turnus w lipcu 2014\DSCN411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7650" y="2478646"/>
            <a:ext cx="3965575" cy="297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236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2" descr="H:\twarze do selekcji\foty uczestników\Łukasz M\DSCN06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831" y="717736"/>
            <a:ext cx="3836988" cy="472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Users\admin\Desktop\agata\2014-01-13 17.37.5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450" y="717736"/>
            <a:ext cx="4572000" cy="303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221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pic>
        <p:nvPicPr>
          <p:cNvPr id="8" name="Picture 2" descr="H:\twarze do selekcji\foty uczestników\Łukasz M\CIMG187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0486" y="1628800"/>
            <a:ext cx="6462712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509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117600" y="2171700"/>
            <a:ext cx="9012238" cy="3201516"/>
          </a:xfrm>
        </p:spPr>
        <p:txBody>
          <a:bodyPr rtlCol="0" anchor="t">
            <a:normAutofit/>
          </a:bodyPr>
          <a:lstStyle/>
          <a:p>
            <a:r>
              <a:rPr lang="pl-PL" altLang="pl-PL" sz="2800" b="1" dirty="0" smtClean="0"/>
              <a:t>Słownik Języka polskiego    </a:t>
            </a:r>
            <a:r>
              <a:rPr lang="pl-PL" altLang="pl-PL" sz="2800" b="1" u="sng" dirty="0" smtClean="0">
                <a:hlinkClick r:id="rId4"/>
              </a:rPr>
              <a:t>samodzielny</a:t>
            </a:r>
            <a:r>
              <a:rPr lang="pl-PL" altLang="pl-PL" sz="2800" dirty="0" smtClean="0"/>
              <a:t/>
            </a:r>
            <a:br>
              <a:rPr lang="pl-PL" altLang="pl-PL" sz="2800" dirty="0" smtClean="0"/>
            </a:br>
            <a:r>
              <a:rPr lang="pl-PL" altLang="pl-PL" sz="2800" b="1" dirty="0" smtClean="0"/>
              <a:t>1. </a:t>
            </a:r>
            <a:r>
              <a:rPr lang="pl-PL" altLang="pl-PL" sz="2800" dirty="0" smtClean="0"/>
              <a:t>«dający sobie radę, niepotrzebujący pomocy»</a:t>
            </a:r>
            <a:br>
              <a:rPr lang="pl-PL" altLang="pl-PL" sz="2800" dirty="0" smtClean="0"/>
            </a:br>
            <a:r>
              <a:rPr lang="pl-PL" altLang="pl-PL" sz="2800" b="1" dirty="0" smtClean="0"/>
              <a:t>2. </a:t>
            </a:r>
            <a:r>
              <a:rPr lang="pl-PL" altLang="pl-PL" sz="2800" dirty="0" smtClean="0"/>
              <a:t>«powstały bez czyjejś pomocy, czyjegoś wpływu, wykonany niezależnie przez kogoś»</a:t>
            </a:r>
            <a:br>
              <a:rPr lang="pl-PL" altLang="pl-PL" sz="2800" dirty="0" smtClean="0"/>
            </a:br>
            <a:r>
              <a:rPr lang="pl-PL" altLang="pl-PL" sz="2800" dirty="0" smtClean="0"/>
              <a:t/>
            </a:r>
            <a:br>
              <a:rPr lang="pl-PL" altLang="pl-PL" sz="2800" dirty="0" smtClean="0"/>
            </a:br>
            <a:r>
              <a:rPr lang="pl-PL" altLang="pl-PL" sz="2800" dirty="0" err="1" smtClean="0"/>
              <a:t>wikipedia</a:t>
            </a:r>
            <a:r>
              <a:rPr lang="pl-PL" altLang="pl-PL" sz="2800" dirty="0" smtClean="0"/>
              <a:t> (1.1) </a:t>
            </a:r>
            <a:r>
              <a:rPr lang="pl-PL" altLang="pl-PL" sz="2800" dirty="0" smtClean="0">
                <a:hlinkClick r:id="rId5" tooltip="radzić"/>
              </a:rPr>
              <a:t>radzący</a:t>
            </a:r>
            <a:r>
              <a:rPr lang="pl-PL" altLang="pl-PL" sz="2800" dirty="0" smtClean="0"/>
              <a:t> </a:t>
            </a:r>
            <a:r>
              <a:rPr lang="pl-PL" altLang="pl-PL" sz="2800" dirty="0" smtClean="0">
                <a:hlinkClick r:id="rId6" tooltip="sobie"/>
              </a:rPr>
              <a:t>sobie</a:t>
            </a:r>
            <a:r>
              <a:rPr lang="pl-PL" altLang="pl-PL" sz="2800" dirty="0" smtClean="0"/>
              <a:t> </a:t>
            </a:r>
            <a:r>
              <a:rPr lang="pl-PL" altLang="pl-PL" sz="2800" dirty="0" smtClean="0">
                <a:hlinkClick r:id="rId7" tooltip="bez"/>
              </a:rPr>
              <a:t>bez</a:t>
            </a:r>
            <a:r>
              <a:rPr lang="pl-PL" altLang="pl-PL" sz="2800" dirty="0" smtClean="0"/>
              <a:t> </a:t>
            </a:r>
            <a:r>
              <a:rPr lang="pl-PL" altLang="pl-PL" sz="2800" dirty="0" smtClean="0">
                <a:hlinkClick r:id="rId8" tooltip="cudzy"/>
              </a:rPr>
              <a:t>cudzej</a:t>
            </a:r>
            <a:r>
              <a:rPr lang="pl-PL" altLang="pl-PL" sz="2800" dirty="0" smtClean="0"/>
              <a:t> </a:t>
            </a:r>
            <a:r>
              <a:rPr lang="pl-PL" altLang="pl-PL" sz="2800" dirty="0" smtClean="0">
                <a:hlinkClick r:id="rId9" tooltip="pomocy"/>
              </a:rPr>
              <a:t>pomocy</a:t>
            </a:r>
            <a:r>
              <a:rPr lang="pl-PL" altLang="pl-PL" sz="2800" dirty="0" smtClean="0"/>
              <a:t/>
            </a:r>
            <a:br>
              <a:rPr lang="pl-PL" altLang="pl-PL" sz="2800" dirty="0" smtClean="0"/>
            </a:br>
            <a:endParaRPr lang="pl-PL" sz="2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3733800" y="622300"/>
            <a:ext cx="67945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/>
              <a:t>Samodzielność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763312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3940200" y="599283"/>
            <a:ext cx="5834038" cy="792088"/>
          </a:xfrm>
        </p:spPr>
        <p:txBody>
          <a:bodyPr rtlCol="0" anchor="t">
            <a:noAutofit/>
          </a:bodyPr>
          <a:lstStyle/>
          <a:p>
            <a:pPr algn="ctr">
              <a:defRPr/>
            </a:pPr>
            <a:r>
              <a:rPr lang="pl-PL" altLang="pl-PL" sz="3200" dirty="0"/>
              <a:t>Czego my oczekujemy od osoby dorosłej- samodzielnej?</a:t>
            </a:r>
            <a:endParaRPr lang="pl-PL" sz="3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rostokąt 1"/>
          <p:cNvSpPr/>
          <p:nvPr/>
        </p:nvSpPr>
        <p:spPr>
          <a:xfrm>
            <a:off x="1003300" y="2154262"/>
            <a:ext cx="92583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altLang="pl-PL" sz="3600" dirty="0" smtClean="0"/>
              <a:t>Co Nas kieruje ku samodzielności ?</a:t>
            </a:r>
          </a:p>
          <a:p>
            <a:r>
              <a:rPr lang="pl-PL" altLang="pl-PL" sz="3600" dirty="0" smtClean="0"/>
              <a:t>Jak się uczymy  samodzielności?</a:t>
            </a:r>
          </a:p>
          <a:p>
            <a:r>
              <a:rPr lang="pl-PL" altLang="pl-PL" sz="3600" dirty="0" smtClean="0"/>
              <a:t>Co nam pomaga a co utrudnia jej osiągnięcie ?</a:t>
            </a:r>
            <a:endParaRPr lang="pl-PL" altLang="pl-PL" sz="3600" dirty="0" smtClean="0"/>
          </a:p>
        </p:txBody>
      </p:sp>
    </p:spTree>
    <p:extLst>
      <p:ext uri="{BB962C8B-B14F-4D97-AF65-F5344CB8AC3E}">
        <p14:creationId xmlns:p14="http://schemas.microsoft.com/office/powerpoint/2010/main" val="344792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4295800" y="4581128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54228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003300" y="2184400"/>
            <a:ext cx="9126538" cy="3188816"/>
          </a:xfrm>
        </p:spPr>
        <p:txBody>
          <a:bodyPr rtlCol="0" anchor="t">
            <a:noAutofit/>
          </a:bodyPr>
          <a:lstStyle/>
          <a:p>
            <a:pPr marL="365760" indent="-256032">
              <a:defRPr/>
            </a:pPr>
            <a:r>
              <a:rPr lang="pl-PL" sz="2800" b="1" dirty="0"/>
              <a:t>samodzielność lokomocyjna </a:t>
            </a:r>
            <a:r>
              <a:rPr lang="pl-PL" sz="2800" dirty="0"/>
              <a:t>(1 rok życia)- samodzielne pokonywanie przestrzeni, samodzielne badanie i poznawanie świata;</a:t>
            </a:r>
            <a:br>
              <a:rPr lang="pl-PL" sz="2800" dirty="0"/>
            </a:br>
            <a:r>
              <a:rPr lang="pl-PL" sz="2800" b="1" dirty="0"/>
              <a:t>samodzielność elementarna </a:t>
            </a:r>
            <a:r>
              <a:rPr lang="pl-PL" sz="2800" dirty="0"/>
              <a:t>(2-3 rok życia)- samodzielne odkrywania i sygnalizowania własnych potrzeb, stanów i działań zgodnie z własną wolą, czyli elementarna niezależność od osób najbliższych w zaspakajaniu swoich podstawowych potrzeb;</a:t>
            </a:r>
            <a:br>
              <a:rPr lang="pl-PL" sz="2800" dirty="0"/>
            </a:br>
            <a:endParaRPr lang="pl-PL" sz="2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4013200" y="736600"/>
            <a:ext cx="6642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Etapy rozwoju samodzielności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87206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00100" y="1816100"/>
            <a:ext cx="9329738" cy="3557116"/>
          </a:xfrm>
        </p:spPr>
        <p:txBody>
          <a:bodyPr rtlCol="0" anchor="t">
            <a:normAutofit/>
          </a:bodyPr>
          <a:lstStyle/>
          <a:p>
            <a:pPr>
              <a:defRPr/>
            </a:pPr>
            <a:r>
              <a:rPr lang="pl-PL" altLang="pl-PL" sz="2800" b="1" dirty="0"/>
              <a:t>samodzielność praktyczna </a:t>
            </a:r>
            <a:r>
              <a:rPr lang="pl-PL" altLang="pl-PL" sz="2800" dirty="0"/>
              <a:t>(od 3-4 do 6-7 rok życia)- świadome kierowanie własną aktywnością, planowania działań i celowego wpływu na ich efekty, zwiększenie samodzielność w zakresie samoobsługi i interakcji z otoczeniem;</a:t>
            </a:r>
            <a:r>
              <a:rPr lang="pl-PL" altLang="pl-PL" sz="2800" b="1" dirty="0"/>
              <a:t> </a:t>
            </a:r>
            <a:r>
              <a:rPr lang="pl-PL" altLang="pl-PL" sz="2800" b="1" dirty="0" smtClean="0"/>
              <a:t/>
            </a:r>
            <a:br>
              <a:rPr lang="pl-PL" altLang="pl-PL" sz="2800" b="1" dirty="0" smtClean="0"/>
            </a:br>
            <a:r>
              <a:rPr lang="pl-PL" altLang="pl-PL" sz="2800" b="1" dirty="0" smtClean="0"/>
              <a:t>samodzielność </a:t>
            </a:r>
            <a:r>
              <a:rPr lang="pl-PL" altLang="pl-PL" sz="2800" b="1" dirty="0"/>
              <a:t>poznawcza </a:t>
            </a:r>
            <a:r>
              <a:rPr lang="pl-PL" altLang="pl-PL" sz="2800" dirty="0"/>
              <a:t>(od 7-8 do 11-12 rok życia)- umiejętność czerpania z dotychczasowych doświadczeń, świadomość i celowość działania ze zgodą na konsekwencje podejmowanych decyzji</a:t>
            </a:r>
            <a:r>
              <a:rPr lang="pl-PL" altLang="pl-PL" sz="1200" dirty="0"/>
              <a:t>;</a:t>
            </a:r>
            <a:br>
              <a:rPr lang="pl-PL" altLang="pl-PL" sz="1200" dirty="0"/>
            </a:b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4114800" y="635000"/>
            <a:ext cx="586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Etapy rozwoju samodzielności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60932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635000" y="2120900"/>
            <a:ext cx="9494838" cy="3252316"/>
          </a:xfrm>
        </p:spPr>
        <p:txBody>
          <a:bodyPr rtlCol="0" anchor="t">
            <a:normAutofit fontScale="90000"/>
          </a:bodyPr>
          <a:lstStyle/>
          <a:p>
            <a:pPr marL="365760" indent="-256032">
              <a:defRPr/>
            </a:pPr>
            <a:r>
              <a:rPr lang="pl-PL" sz="2800" b="1" dirty="0"/>
              <a:t>samodzielność refleksyjna </a:t>
            </a:r>
            <a:r>
              <a:rPr lang="pl-PL" sz="2800" dirty="0"/>
              <a:t>(od 13-14 do 17-18 rok życia)- zdolność świadomej analizy własnych działań, przewidywania skutków i rozważania wielu możliwości rozwiązań, a także pierwsze wyobrażenia przyszłego życia, kontrola i refleksja nad emocjami w drodze do tworzenia własnej tożsamości;</a:t>
            </a:r>
            <a:br>
              <a:rPr lang="pl-PL" sz="2800" dirty="0"/>
            </a:br>
            <a:r>
              <a:rPr lang="pl-PL" sz="2800" dirty="0"/>
              <a:t/>
            </a:r>
            <a:br>
              <a:rPr lang="pl-PL" sz="2800" dirty="0"/>
            </a:br>
            <a:r>
              <a:rPr lang="pl-PL" sz="2800" b="1" dirty="0"/>
              <a:t>samodzielność autonomiczna </a:t>
            </a:r>
            <a:r>
              <a:rPr lang="pl-PL" sz="2800" dirty="0"/>
              <a:t>(od 18- 19 roku życia)- postępowanie zgodnie z przyjętymi przez siebie zasadami i wartościami, autonomia w kontaktach z otoczeniem, a więc realizowanie własnego, indywidualnego pomysłu na życie. </a:t>
            </a:r>
            <a:r>
              <a:rPr lang="pl-PL" sz="1200" dirty="0"/>
              <a:t/>
            </a:r>
            <a:br>
              <a:rPr lang="pl-PL" sz="1200" dirty="0"/>
            </a:b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3" name="pole tekstowe 2"/>
          <p:cNvSpPr txBox="1"/>
          <p:nvPr/>
        </p:nvSpPr>
        <p:spPr>
          <a:xfrm>
            <a:off x="4051300" y="749300"/>
            <a:ext cx="6680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Etapy rozwoju samodzielności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31232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079500" y="1916833"/>
            <a:ext cx="9050338" cy="3456383"/>
          </a:xfrm>
        </p:spPr>
        <p:txBody>
          <a:bodyPr rtlCol="0" anchor="t">
            <a:normAutofit/>
          </a:bodyPr>
          <a:lstStyle/>
          <a:p>
            <a:r>
              <a:rPr lang="pl-PL" altLang="pl-PL" sz="2800" dirty="0" smtClean="0"/>
              <a:t>Czy osoba z autyzmem może być samodzielna?</a:t>
            </a:r>
            <a:br>
              <a:rPr lang="pl-PL" altLang="pl-PL" sz="2800" dirty="0" smtClean="0"/>
            </a:br>
            <a:r>
              <a:rPr lang="pl-PL" altLang="pl-PL" sz="2800" dirty="0" smtClean="0"/>
              <a:t>W jakim stopniu osoba z autyzmem może być samodzielna?</a:t>
            </a:r>
            <a:br>
              <a:rPr lang="pl-PL" altLang="pl-PL" sz="2800" dirty="0" smtClean="0"/>
            </a:br>
            <a:r>
              <a:rPr lang="pl-PL" altLang="pl-PL" sz="2800" dirty="0" smtClean="0"/>
              <a:t>Jak „autyzm” wpływa na możliwość osiągnięcia samodzielności w życiu?</a:t>
            </a:r>
            <a:br>
              <a:rPr lang="pl-PL" altLang="pl-PL" sz="2800" dirty="0" smtClean="0"/>
            </a:br>
            <a:r>
              <a:rPr lang="pl-PL" altLang="pl-PL" sz="2800" dirty="0" smtClean="0"/>
              <a:t>Co osobie z autyzmem pomaga w osiągnięciu samodzielności?</a:t>
            </a:r>
            <a:r>
              <a:rPr lang="pl-PL" altLang="pl-PL" sz="1200" dirty="0" smtClean="0"/>
              <a:t/>
            </a:r>
            <a:br>
              <a:rPr lang="pl-PL" altLang="pl-PL" sz="1200" dirty="0" smtClean="0"/>
            </a:b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3835400" y="723900"/>
            <a:ext cx="7315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Autyzm </a:t>
            </a:r>
            <a:r>
              <a:rPr lang="pl-PL" sz="3200" dirty="0"/>
              <a:t>a</a:t>
            </a:r>
            <a:r>
              <a:rPr lang="pl-PL" sz="3200" dirty="0" smtClean="0"/>
              <a:t> samodzielność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1078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003300" y="2171700"/>
            <a:ext cx="9126538" cy="3201516"/>
          </a:xfrm>
        </p:spPr>
        <p:txBody>
          <a:bodyPr rtlCol="0" anchor="t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pl-PL" altLang="pl-PL" sz="2800" b="1" dirty="0" smtClean="0"/>
              <a:t>SENSORYCZNEJ</a:t>
            </a:r>
            <a:br>
              <a:rPr lang="pl-PL" altLang="pl-PL" sz="2800" b="1" dirty="0" smtClean="0"/>
            </a:br>
            <a:r>
              <a:rPr lang="pl-PL" altLang="pl-PL" sz="2800" b="1" dirty="0" smtClean="0"/>
              <a:t>POZNAWCZEJ</a:t>
            </a:r>
            <a:br>
              <a:rPr lang="pl-PL" altLang="pl-PL" sz="2800" b="1" dirty="0" smtClean="0"/>
            </a:br>
            <a:r>
              <a:rPr lang="pl-PL" altLang="pl-PL" sz="2800" b="1" dirty="0" smtClean="0"/>
              <a:t>SPOŁECZNEJ</a:t>
            </a:r>
            <a:r>
              <a:rPr lang="pl-PL" altLang="pl-PL" sz="1200" b="1" dirty="0" smtClean="0"/>
              <a:t/>
            </a:r>
            <a:br>
              <a:rPr lang="pl-PL" altLang="pl-PL" sz="1200" b="1" dirty="0" smtClean="0"/>
            </a:b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4038600" y="990600"/>
            <a:ext cx="65913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altLang="pl-PL" sz="3200" dirty="0" smtClean="0"/>
              <a:t>Trudności w funkcjonowaniu osób z autyzmem w sferze: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898678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889000" y="1790700"/>
            <a:ext cx="9240838" cy="3582516"/>
          </a:xfrm>
        </p:spPr>
        <p:txBody>
          <a:bodyPr rtlCol="0" anchor="t">
            <a:normAutofit fontScale="90000"/>
          </a:bodyPr>
          <a:lstStyle/>
          <a:p>
            <a:pPr>
              <a:defRPr/>
            </a:pPr>
            <a:r>
              <a:rPr lang="pl-PL" sz="2800" dirty="0"/>
              <a:t>Poczucie głodu – ile zjeść i kiedy,</a:t>
            </a:r>
            <a:br>
              <a:rPr lang="pl-PL" sz="2800" dirty="0"/>
            </a:br>
            <a:r>
              <a:rPr lang="pl-PL" sz="2800" dirty="0"/>
              <a:t>Odczucia  sygnałów z własnego ciała dotyczących zmęczenia, pobudzenia.</a:t>
            </a:r>
            <a:br>
              <a:rPr lang="pl-PL" sz="2800" dirty="0"/>
            </a:br>
            <a:r>
              <a:rPr lang="pl-PL" sz="2800" dirty="0"/>
              <a:t>Pojęcia abstrakcyjne z życia codziennego </a:t>
            </a:r>
            <a:r>
              <a:rPr lang="pl-PL" sz="2800" dirty="0" smtClean="0"/>
              <a:t>(</a:t>
            </a:r>
            <a:r>
              <a:rPr lang="pl-PL" sz="2800" dirty="0" err="1" smtClean="0"/>
              <a:t>brudny-czysty</a:t>
            </a:r>
            <a:r>
              <a:rPr lang="pl-PL" sz="2800" dirty="0"/>
              <a:t>)</a:t>
            </a:r>
            <a:br>
              <a:rPr lang="pl-PL" sz="2800" dirty="0"/>
            </a:br>
            <a:r>
              <a:rPr lang="pl-PL" sz="2800" dirty="0"/>
              <a:t>Higiena osobista</a:t>
            </a:r>
            <a:br>
              <a:rPr lang="pl-PL" sz="2800" dirty="0"/>
            </a:br>
            <a:r>
              <a:rPr lang="pl-PL" sz="2800" dirty="0"/>
              <a:t>Zaplanowanie swojego dnia- co zrobię po kolei</a:t>
            </a:r>
            <a:br>
              <a:rPr lang="pl-PL" sz="2800" dirty="0"/>
            </a:br>
            <a:r>
              <a:rPr lang="pl-PL" sz="2800" dirty="0"/>
              <a:t>Wartościowanie doświadczeń </a:t>
            </a:r>
            <a:r>
              <a:rPr lang="pl-PL" sz="2800" dirty="0" smtClean="0"/>
              <a:t>(co </a:t>
            </a:r>
            <a:r>
              <a:rPr lang="pl-PL" sz="2800" dirty="0"/>
              <a:t>dla mnie dobre)</a:t>
            </a:r>
            <a:br>
              <a:rPr lang="pl-PL" sz="2800" dirty="0"/>
            </a:br>
            <a:r>
              <a:rPr lang="pl-PL" sz="2800" dirty="0"/>
              <a:t>Oszacowanie czasu</a:t>
            </a:r>
            <a:br>
              <a:rPr lang="pl-PL" sz="2800" dirty="0"/>
            </a:br>
            <a:r>
              <a:rPr lang="pl-PL" sz="2800" dirty="0" err="1"/>
              <a:t>Rangowanie</a:t>
            </a:r>
            <a:r>
              <a:rPr lang="pl-PL" sz="2800" dirty="0"/>
              <a:t/>
            </a:r>
            <a:br>
              <a:rPr lang="pl-PL" sz="2800" dirty="0"/>
            </a:br>
            <a:r>
              <a:rPr lang="pl-PL" sz="2800" dirty="0"/>
              <a:t>Wybór priorytetów </a:t>
            </a:r>
            <a:r>
              <a:rPr lang="pl-PL" sz="2800" dirty="0" smtClean="0"/>
              <a:t>(w </a:t>
            </a:r>
            <a:r>
              <a:rPr lang="pl-PL" sz="2800" dirty="0"/>
              <a:t>życiu codziennym)</a:t>
            </a:r>
            <a:r>
              <a:rPr lang="pl-PL" sz="1200" dirty="0"/>
              <a:t/>
            </a:r>
            <a:br>
              <a:rPr lang="pl-PL" sz="1200" dirty="0"/>
            </a:br>
            <a:endParaRPr lang="pl-PL" sz="12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4224970" y="787400"/>
            <a:ext cx="62906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Trudności w funkcjonowaniu osób </a:t>
            </a:r>
          </a:p>
          <a:p>
            <a:r>
              <a:rPr lang="pl-PL" sz="3200" dirty="0" smtClean="0"/>
              <a:t>z autyzmem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35608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939800" y="2311400"/>
            <a:ext cx="9190038" cy="3061816"/>
          </a:xfrm>
        </p:spPr>
        <p:txBody>
          <a:bodyPr rtlCol="0" anchor="t">
            <a:normAutofit/>
          </a:bodyPr>
          <a:lstStyle/>
          <a:p>
            <a:r>
              <a:rPr lang="pl-PL" altLang="pl-PL" sz="2800" dirty="0" smtClean="0"/>
              <a:t>Podejmowanie decyzji,</a:t>
            </a:r>
            <a:br>
              <a:rPr lang="pl-PL" altLang="pl-PL" sz="2800" dirty="0" smtClean="0"/>
            </a:br>
            <a:r>
              <a:rPr lang="pl-PL" altLang="pl-PL" sz="2800" dirty="0" smtClean="0"/>
              <a:t>Niezrozumienie sytuacji,  </a:t>
            </a:r>
            <a:br>
              <a:rPr lang="pl-PL" altLang="pl-PL" sz="2800" dirty="0" smtClean="0"/>
            </a:br>
            <a:r>
              <a:rPr lang="pl-PL" altLang="pl-PL" sz="2800" dirty="0" smtClean="0"/>
              <a:t>Braku doświadczenia, niepewności, zagubienia, niepowodzenia,</a:t>
            </a:r>
            <a:br>
              <a:rPr lang="pl-PL" altLang="pl-PL" sz="2800" dirty="0" smtClean="0"/>
            </a:br>
            <a:r>
              <a:rPr lang="pl-PL" altLang="pl-PL" sz="2800" dirty="0" smtClean="0"/>
              <a:t>Odpowiedzialności,</a:t>
            </a:r>
            <a:br>
              <a:rPr lang="pl-PL" altLang="pl-PL" sz="2800" dirty="0" smtClean="0"/>
            </a:br>
            <a:r>
              <a:rPr lang="pl-PL" altLang="pl-PL" sz="2800" dirty="0" smtClean="0"/>
              <a:t>SAMOTNOŚCI !!!!!</a:t>
            </a:r>
            <a:br>
              <a:rPr lang="pl-PL" altLang="pl-PL" sz="2800" dirty="0" smtClean="0"/>
            </a:br>
            <a:endParaRPr lang="pl-PL" sz="2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3962400" y="825500"/>
            <a:ext cx="7086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Czego boją się osoby z autyzmem w samodzielności?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97833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939800" y="2286000"/>
            <a:ext cx="9190038" cy="3087216"/>
          </a:xfrm>
        </p:spPr>
        <p:txBody>
          <a:bodyPr rtlCol="0" anchor="t">
            <a:noAutofit/>
          </a:bodyPr>
          <a:lstStyle/>
          <a:p>
            <a:r>
              <a:rPr lang="pl-PL" altLang="pl-PL" sz="2800" dirty="0" smtClean="0"/>
              <a:t>Wypracowanie dobrych nawyków</a:t>
            </a:r>
            <a:br>
              <a:rPr lang="pl-PL" altLang="pl-PL" sz="2800" dirty="0" smtClean="0"/>
            </a:br>
            <a:r>
              <a:rPr lang="pl-PL" altLang="pl-PL" sz="2800" dirty="0" smtClean="0"/>
              <a:t>Stawianie wymagań</a:t>
            </a:r>
            <a:br>
              <a:rPr lang="pl-PL" altLang="pl-PL" sz="2800" dirty="0" smtClean="0"/>
            </a:br>
            <a:r>
              <a:rPr lang="pl-PL" altLang="pl-PL" sz="2800" dirty="0" smtClean="0"/>
              <a:t>Korzystanie z wypracowanych i sprawdzonych metod np. strukturalizacja, wizualizacja</a:t>
            </a:r>
            <a:br>
              <a:rPr lang="pl-PL" altLang="pl-PL" sz="2800" dirty="0" smtClean="0"/>
            </a:br>
            <a:r>
              <a:rPr lang="pl-PL" altLang="pl-PL" sz="2800" dirty="0" smtClean="0"/>
              <a:t>Dużo ćwiczeń w życiu codziennym, budowanie rutyny</a:t>
            </a:r>
            <a:br>
              <a:rPr lang="pl-PL" altLang="pl-PL" sz="2800" dirty="0" smtClean="0"/>
            </a:br>
            <a:r>
              <a:rPr lang="pl-PL" altLang="pl-PL" sz="2800" dirty="0" smtClean="0"/>
              <a:t>Wspomaganie do samodzielności a nie uzależnianie od pomagania</a:t>
            </a:r>
            <a:br>
              <a:rPr lang="pl-PL" altLang="pl-PL" sz="2800" dirty="0" smtClean="0"/>
            </a:br>
            <a:r>
              <a:rPr lang="pl-PL" altLang="pl-PL" sz="2800" dirty="0" smtClean="0"/>
              <a:t>Nauka proszenia innych o pomoc !!!</a:t>
            </a:r>
            <a:br>
              <a:rPr lang="pl-PL" altLang="pl-PL" sz="2800" dirty="0" smtClean="0"/>
            </a:br>
            <a:endParaRPr lang="pl-PL" sz="2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3606800" y="533400"/>
            <a:ext cx="734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Co pomaga w nauce samodzielności osobom z autyzmem?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14943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723900" y="2362200"/>
            <a:ext cx="9405938" cy="3011016"/>
          </a:xfrm>
        </p:spPr>
        <p:txBody>
          <a:bodyPr rtlCol="0" anchor="t">
            <a:normAutofit/>
          </a:bodyPr>
          <a:lstStyle/>
          <a:p>
            <a:r>
              <a:rPr lang="pl-PL" altLang="pl-PL" sz="2800" dirty="0" smtClean="0"/>
              <a:t>Praca nad zdobywaniem  umiejętności a nie tylko wiedzy,</a:t>
            </a:r>
            <a:br>
              <a:rPr lang="pl-PL" altLang="pl-PL" sz="2800" dirty="0" smtClean="0"/>
            </a:br>
            <a:r>
              <a:rPr lang="pl-PL" altLang="pl-PL" sz="2800" dirty="0" smtClean="0"/>
              <a:t>Motywowanie zewnętrzne</a:t>
            </a:r>
            <a:br>
              <a:rPr lang="pl-PL" altLang="pl-PL" sz="2800" dirty="0" smtClean="0"/>
            </a:br>
            <a:r>
              <a:rPr lang="pl-PL" altLang="pl-PL" sz="2800" dirty="0" smtClean="0"/>
              <a:t>Samodzielność jako wartość ( umiejętności jakie posiadam są wartością)</a:t>
            </a:r>
            <a:br>
              <a:rPr lang="pl-PL" altLang="pl-PL" sz="2800" dirty="0" smtClean="0"/>
            </a:br>
            <a:r>
              <a:rPr lang="pl-PL" altLang="pl-PL" sz="2800" dirty="0" smtClean="0"/>
              <a:t>Dorosłość- potrzeba pracy jako wartości</a:t>
            </a:r>
            <a:br>
              <a:rPr lang="pl-PL" altLang="pl-PL" sz="2800" dirty="0" smtClean="0"/>
            </a:br>
            <a:r>
              <a:rPr lang="pl-PL" altLang="pl-PL" sz="2800" dirty="0" smtClean="0"/>
              <a:t>Wypracowanie postawy „ku innym”</a:t>
            </a:r>
            <a:br>
              <a:rPr lang="pl-PL" altLang="pl-PL" sz="2800" dirty="0" smtClean="0"/>
            </a:br>
            <a:endParaRPr lang="pl-PL" sz="2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ole tekstowe 1"/>
          <p:cNvSpPr txBox="1"/>
          <p:nvPr/>
        </p:nvSpPr>
        <p:spPr>
          <a:xfrm>
            <a:off x="3771900" y="647700"/>
            <a:ext cx="68961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 dirty="0" smtClean="0"/>
              <a:t>Co pomaga w nauce samodzielności osobom z autyzmem?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207964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3914800" y="812612"/>
            <a:ext cx="7820000" cy="792088"/>
          </a:xfrm>
        </p:spPr>
        <p:txBody>
          <a:bodyPr rtlCol="0" anchor="t">
            <a:noAutofit/>
          </a:bodyPr>
          <a:lstStyle/>
          <a:p>
            <a:pPr>
              <a:defRPr/>
            </a:pPr>
            <a:r>
              <a:rPr lang="pl-PL" sz="3200" dirty="0"/>
              <a:t>Co teraz mogę zrobić  by przygotować moje dziecko do dorosłości?</a:t>
            </a:r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  <p:sp>
        <p:nvSpPr>
          <p:cNvPr id="2" name="Prostokąt 1"/>
          <p:cNvSpPr/>
          <p:nvPr/>
        </p:nvSpPr>
        <p:spPr>
          <a:xfrm>
            <a:off x="254000" y="1940934"/>
            <a:ext cx="8890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l-PL" altLang="pl-PL" sz="2800" dirty="0" smtClean="0"/>
          </a:p>
          <a:p>
            <a:r>
              <a:rPr lang="pl-PL" altLang="pl-PL" sz="2800" dirty="0" smtClean="0"/>
              <a:t>Zadbać o przestrzeń dla siebie !</a:t>
            </a:r>
          </a:p>
          <a:p>
            <a:r>
              <a:rPr lang="pl-PL" altLang="pl-PL" sz="2800" dirty="0" smtClean="0"/>
              <a:t>Uczyć relacji wymiany z innymi osobami.</a:t>
            </a:r>
          </a:p>
          <a:p>
            <a:r>
              <a:rPr lang="pl-PL" altLang="pl-PL" sz="2800" dirty="0" smtClean="0"/>
              <a:t> Obserwować swoje dziecko i dostosowywać wymagania.</a:t>
            </a:r>
          </a:p>
          <a:p>
            <a:r>
              <a:rPr lang="pl-PL" altLang="pl-PL" sz="2800" dirty="0" smtClean="0"/>
              <a:t>Uczyć świata przez doświadczanie a nie mówienie.</a:t>
            </a:r>
            <a:endParaRPr lang="pl-PL" altLang="pl-PL" sz="2800" dirty="0" smtClean="0"/>
          </a:p>
        </p:txBody>
      </p:sp>
    </p:spTree>
    <p:extLst>
      <p:ext uri="{BB962C8B-B14F-4D97-AF65-F5344CB8AC3E}">
        <p14:creationId xmlns:p14="http://schemas.microsoft.com/office/powerpoint/2010/main" val="1142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aulina\Desktop\WNIOSKI 2013\9.1.1. - przedszkole\Promocja\logo_PP_smal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334" y="260648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ytuł 5"/>
          <p:cNvSpPr>
            <a:spLocks noGrp="1"/>
          </p:cNvSpPr>
          <p:nvPr>
            <p:ph type="title"/>
          </p:nvPr>
        </p:nvSpPr>
        <p:spPr>
          <a:xfrm>
            <a:off x="1982334" y="2283681"/>
            <a:ext cx="5834038" cy="792088"/>
          </a:xfrm>
        </p:spPr>
        <p:txBody>
          <a:bodyPr rtlCol="0" anchor="t">
            <a:normAutofit/>
          </a:bodyPr>
          <a:lstStyle/>
          <a:p>
            <a:pPr algn="r">
              <a:defRPr/>
            </a:pPr>
            <a:r>
              <a:rPr lang="pl-PL" altLang="pl-PL" sz="2800" dirty="0"/>
              <a:t>www.synapsis.org.pl</a:t>
            </a:r>
            <a:endParaRPr lang="pl-PL" sz="2800" dirty="0"/>
          </a:p>
        </p:txBody>
      </p:sp>
      <p:pic>
        <p:nvPicPr>
          <p:cNvPr id="2051" name="Picture 7" descr="\\Chson-7591a238d\wszystkie nasze dane\7.4\logotypy stowarzyszenia\naglowek kol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2175" y="5530851"/>
            <a:ext cx="56022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rostokąt 1"/>
          <p:cNvSpPr>
            <a:spLocks noChangeArrowheads="1"/>
          </p:cNvSpPr>
          <p:nvPr/>
        </p:nvSpPr>
        <p:spPr bwMode="auto">
          <a:xfrm>
            <a:off x="4224970" y="6581776"/>
            <a:ext cx="4015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 sz="1200" dirty="0">
                <a:solidFill>
                  <a:srgbClr val="898989"/>
                </a:solidFill>
                <a:latin typeface="Calibri" pitchFamily="34" charset="0"/>
              </a:rPr>
              <a:t>© Małopolskie Centrum Wspierania Rozwoju MCWR Sp. z o.o.</a:t>
            </a:r>
            <a:endParaRPr lang="pl-PL" sz="1200" dirty="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Tytuł 3"/>
          <p:cNvSpPr txBox="1">
            <a:spLocks/>
          </p:cNvSpPr>
          <p:nvPr/>
        </p:nvSpPr>
        <p:spPr>
          <a:xfrm>
            <a:off x="2092079" y="1916833"/>
            <a:ext cx="8280920" cy="1008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4356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529</Words>
  <Application>Microsoft Office PowerPoint</Application>
  <PresentationFormat>Panoramiczny</PresentationFormat>
  <Paragraphs>79</Paragraphs>
  <Slides>22</Slides>
  <Notes>22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Times New Roman</vt:lpstr>
      <vt:lpstr>Motyw pakietu Office</vt:lpstr>
      <vt:lpstr>mgr Renata Werpachowska Fundacja Synapsis</vt:lpstr>
      <vt:lpstr>Prezentacja programu PowerPoint</vt:lpstr>
      <vt:lpstr>Prezentacja programu PowerPoint</vt:lpstr>
      <vt:lpstr>Dom mieszkalny</vt:lpstr>
      <vt:lpstr>Prezentacja programu PowerPoint</vt:lpstr>
      <vt:lpstr>Prezentacja programu PowerPoint</vt:lpstr>
      <vt:lpstr>Prezentacja programu PowerPoint</vt:lpstr>
      <vt:lpstr>Prezentacja programu PowerPoint</vt:lpstr>
      <vt:lpstr>Słownik Języka polskiego    samodzielny 1. «dający sobie radę, niepotrzebujący pomocy» 2. «powstały bez czyjejś pomocy, czyjegoś wpływu, wykonany niezależnie przez kogoś»  wikipedia (1.1) radzący sobie bez cudzej pomocy </vt:lpstr>
      <vt:lpstr>Czego my oczekujemy od osoby dorosłej- samodzielnej?</vt:lpstr>
      <vt:lpstr>Prezentacja programu PowerPoint</vt:lpstr>
      <vt:lpstr>samodzielność lokomocyjna (1 rok życia)- samodzielne pokonywanie przestrzeni, samodzielne badanie i poznawanie świata; samodzielność elementarna (2-3 rok życia)- samodzielne odkrywania i sygnalizowania własnych potrzeb, stanów i działań zgodnie z własną wolą, czyli elementarna niezależność od osób najbliższych w zaspakajaniu swoich podstawowych potrzeb; </vt:lpstr>
      <vt:lpstr>samodzielność praktyczna (od 3-4 do 6-7 rok życia)- świadome kierowanie własną aktywnością, planowania działań i celowego wpływu na ich efekty, zwiększenie samodzielność w zakresie samoobsługi i interakcji z otoczeniem;  samodzielność poznawcza (od 7-8 do 11-12 rok życia)- umiejętność czerpania z dotychczasowych doświadczeń, świadomość i celowość działania ze zgodą na konsekwencje podejmowanych decyzji; </vt:lpstr>
      <vt:lpstr>samodzielność refleksyjna (od 13-14 do 17-18 rok życia)- zdolność świadomej analizy własnych działań, przewidywania skutków i rozważania wielu możliwości rozwiązań, a także pierwsze wyobrażenia przyszłego życia, kontrola i refleksja nad emocjami w drodze do tworzenia własnej tożsamości;  samodzielność autonomiczna (od 18- 19 roku życia)- postępowanie zgodnie z przyjętymi przez siebie zasadami i wartościami, autonomia w kontaktach z otoczeniem, a więc realizowanie własnego, indywidualnego pomysłu na życie.  </vt:lpstr>
      <vt:lpstr>Czy osoba z autyzmem może być samodzielna? W jakim stopniu osoba z autyzmem może być samodzielna? Jak „autyzm” wpływa na możliwość osiągnięcia samodzielności w życiu? Co osobie z autyzmem pomaga w osiągnięciu samodzielności? </vt:lpstr>
      <vt:lpstr>SENSORYCZNEJ POZNAWCZEJ SPOŁECZNEJ </vt:lpstr>
      <vt:lpstr>Poczucie głodu – ile zjeść i kiedy, Odczucia  sygnałów z własnego ciała dotyczących zmęczenia, pobudzenia. Pojęcia abstrakcyjne z życia codziennego (brudny-czysty) Higiena osobista Zaplanowanie swojego dnia- co zrobię po kolei Wartościowanie doświadczeń (co dla mnie dobre) Oszacowanie czasu Rangowanie Wybór priorytetów (w życiu codziennym) </vt:lpstr>
      <vt:lpstr>Podejmowanie decyzji, Niezrozumienie sytuacji,   Braku doświadczenia, niepewności, zagubienia, niepowodzenia, Odpowiedzialności, SAMOTNOŚCI !!!!! </vt:lpstr>
      <vt:lpstr>Wypracowanie dobrych nawyków Stawianie wymagań Korzystanie z wypracowanych i sprawdzonych metod np. strukturalizacja, wizualizacja Dużo ćwiczeń w życiu codziennym, budowanie rutyny Wspomaganie do samodzielności a nie uzależnianie od pomagania Nauka proszenia innych o pomoc !!! </vt:lpstr>
      <vt:lpstr>Praca nad zdobywaniem  umiejętności a nie tylko wiedzy, Motywowanie zewnętrzne Samodzielność jako wartość ( umiejętności jakie posiadam są wartością) Dorosłość- potrzeba pracy jako wartości Wypracowanie postawy „ku innym” </vt:lpstr>
      <vt:lpstr>Co teraz mogę zrobić  by przygotować moje dziecko do dorosłości?</vt:lpstr>
      <vt:lpstr>www.synapsis.org.pl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mgr Renata Werpachowska Fundacja Synapsis</dc:title>
  <dc:creator>Terapeuci</dc:creator>
  <cp:lastModifiedBy>Terapeuci</cp:lastModifiedBy>
  <cp:revision>3</cp:revision>
  <dcterms:created xsi:type="dcterms:W3CDTF">2015-06-08T07:11:21Z</dcterms:created>
  <dcterms:modified xsi:type="dcterms:W3CDTF">2015-06-08T07:27:51Z</dcterms:modified>
</cp:coreProperties>
</file>